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17"/>
  </p:notesMasterIdLst>
  <p:handoutMasterIdLst>
    <p:handoutMasterId r:id="rId18"/>
  </p:handoutMasterIdLst>
  <p:sldIdLst>
    <p:sldId id="314" r:id="rId4"/>
    <p:sldId id="315" r:id="rId5"/>
    <p:sldId id="336" r:id="rId6"/>
    <p:sldId id="329" r:id="rId7"/>
    <p:sldId id="316" r:id="rId8"/>
    <p:sldId id="338" r:id="rId9"/>
    <p:sldId id="333" r:id="rId10"/>
    <p:sldId id="320" r:id="rId11"/>
    <p:sldId id="339" r:id="rId12"/>
    <p:sldId id="330" r:id="rId13"/>
    <p:sldId id="344" r:id="rId14"/>
    <p:sldId id="342" r:id="rId15"/>
    <p:sldId id="341" r:id="rId16"/>
  </p:sldIdLst>
  <p:sldSz cx="9144000" cy="5143500" type="screen16x9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9">
          <p15:clr>
            <a:srgbClr val="A4A3A4"/>
          </p15:clr>
        </p15:guide>
        <p15:guide id="2" pos="28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F21"/>
    <a:srgbClr val="00B09B"/>
    <a:srgbClr val="01BFF1"/>
    <a:srgbClr val="00A1DD"/>
    <a:srgbClr val="00C1F4"/>
    <a:srgbClr val="FCAE17"/>
    <a:srgbClr val="0073F2"/>
    <a:srgbClr val="0072DF"/>
    <a:srgbClr val="003E81"/>
    <a:srgbClr val="2846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44" autoAdjust="0"/>
    <p:restoredTop sz="96395" autoAdjust="0"/>
  </p:normalViewPr>
  <p:slideViewPr>
    <p:cSldViewPr showGuides="1">
      <p:cViewPr varScale="1">
        <p:scale>
          <a:sx n="73" d="100"/>
          <a:sy n="73" d="100"/>
        </p:scale>
        <p:origin x="859" y="58"/>
      </p:cViewPr>
      <p:guideLst>
        <p:guide orient="horz" pos="1779"/>
        <p:guide pos="2857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3" d="100"/>
          <a:sy n="53" d="100"/>
        </p:scale>
        <p:origin x="-2574" y="-84"/>
      </p:cViewPr>
      <p:guideLst>
        <p:guide orient="horz" pos="3110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DC348-601C-454D-AB3E-910BAD28013B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6A673-6244-413F-8CDA-B4E2567210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871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0A9B3-28E9-401B-9D00-F78008353508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02394-0B0A-4EDE-B9F5-8E02A1CBA1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619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ложк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31CA50-4D02-42EE-B4EA-4F88587961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72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91680" y="3435846"/>
            <a:ext cx="3513857" cy="1296144"/>
          </a:xfrm>
        </p:spPr>
        <p:txBody>
          <a:bodyPr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0C49-EE9D-46BF-B6A2-B049B687DA5D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691680" y="1275606"/>
            <a:ext cx="3513857" cy="208823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5310705" y="3435846"/>
            <a:ext cx="3513857" cy="1296144"/>
          </a:xfrm>
        </p:spPr>
        <p:txBody>
          <a:bodyPr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idx="16"/>
          </p:nvPr>
        </p:nvSpPr>
        <p:spPr>
          <a:xfrm>
            <a:off x="5310705" y="1275606"/>
            <a:ext cx="3513857" cy="208823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78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05E-DE6A-4729-BCFA-EDC1CB7A887A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691680" y="1275606"/>
            <a:ext cx="3513857" cy="3456384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5310705" y="3435846"/>
            <a:ext cx="3513857" cy="1296144"/>
          </a:xfrm>
        </p:spPr>
        <p:txBody>
          <a:bodyPr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idx="16"/>
          </p:nvPr>
        </p:nvSpPr>
        <p:spPr>
          <a:xfrm>
            <a:off x="5310705" y="1275606"/>
            <a:ext cx="3513857" cy="208823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39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447E8-08E5-4BBA-B2B9-9568E2697E8E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691680" y="1275606"/>
            <a:ext cx="3513857" cy="3456384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5310705" y="1275606"/>
            <a:ext cx="3513857" cy="3456384"/>
          </a:xfrm>
        </p:spPr>
        <p:txBody>
          <a:bodyPr anchor="ctr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5305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03498"/>
            <a:ext cx="3888431" cy="82809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40982-2764-40A5-A15C-3F4B86BA9319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4932040" y="1131590"/>
            <a:ext cx="388843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367644" y="0"/>
            <a:ext cx="3220419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4932041" y="1275606"/>
            <a:ext cx="3892522" cy="3456384"/>
          </a:xfrm>
        </p:spPr>
        <p:txBody>
          <a:bodyPr anchor="t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129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 rot="18900000">
            <a:off x="2171244" y="3657969"/>
            <a:ext cx="4298221" cy="462694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 rot="18900000">
            <a:off x="5789896" y="3740667"/>
            <a:ext cx="1439398" cy="1439398"/>
          </a:xfrm>
          <a:prstGeom prst="rect">
            <a:avLst/>
          </a:prstGeom>
          <a:solidFill>
            <a:srgbClr val="00C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 rot="18900000">
            <a:off x="6922337" y="61547"/>
            <a:ext cx="1439398" cy="1439398"/>
          </a:xfrm>
          <a:prstGeom prst="rect">
            <a:avLst/>
          </a:prstGeom>
          <a:solidFill>
            <a:srgbClr val="F26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03498"/>
            <a:ext cx="3888431" cy="82809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A06B-CFDB-4B86-A38B-2382B61397EA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5148064" y="726825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  <p:custDataLst>
              <p:custData r:id="rId1"/>
            </p:custDataLst>
          </p:nvPr>
        </p:nvSpPr>
        <p:spPr>
          <a:xfrm>
            <a:off x="1691681" y="1275606"/>
            <a:ext cx="2169524" cy="2304256"/>
          </a:xfrm>
          <a:prstGeom prst="rect">
            <a:avLst/>
          </a:prstGeom>
          <a:solidFill>
            <a:schemeClr val="bg1"/>
          </a:solidFill>
        </p:spPr>
        <p:txBody>
          <a:bodyPr anchor="t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idx="17"/>
          </p:nvPr>
        </p:nvSpPr>
        <p:spPr>
          <a:xfrm>
            <a:off x="7081842" y="-1200317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4" name="Рисунок 2"/>
          <p:cNvSpPr>
            <a:spLocks noGrp="1"/>
          </p:cNvSpPr>
          <p:nvPr>
            <p:ph type="pic" idx="18"/>
          </p:nvPr>
        </p:nvSpPr>
        <p:spPr>
          <a:xfrm>
            <a:off x="7069596" y="2653967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5" name="Рисунок 2"/>
          <p:cNvSpPr>
            <a:spLocks noGrp="1"/>
          </p:cNvSpPr>
          <p:nvPr>
            <p:ph type="pic" idx="19"/>
          </p:nvPr>
        </p:nvSpPr>
        <p:spPr>
          <a:xfrm>
            <a:off x="3226532" y="2653967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 rot="18900000">
            <a:off x="6476580" y="481077"/>
            <a:ext cx="673246" cy="45719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76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Два объект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1" y="1544381"/>
            <a:ext cx="2772308" cy="1014103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C0A6-26FC-4C6C-BC8C-69760912FB24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4588063" y="0"/>
            <a:ext cx="2252189" cy="2571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  <p:custDataLst>
              <p:custData r:id="rId1"/>
            </p:custDataLst>
          </p:nvPr>
        </p:nvSpPr>
        <p:spPr>
          <a:xfrm>
            <a:off x="1691680" y="2666497"/>
            <a:ext cx="2700299" cy="920638"/>
          </a:xfrm>
          <a:prstGeom prst="rect">
            <a:avLst/>
          </a:prstGeom>
          <a:solidFill>
            <a:schemeClr val="bg1"/>
          </a:solidFill>
        </p:spPr>
        <p:txBody>
          <a:bodyPr anchor="t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9" name="Рисунок 2"/>
          <p:cNvSpPr>
            <a:spLocks noGrp="1"/>
          </p:cNvSpPr>
          <p:nvPr>
            <p:ph type="pic" idx="16"/>
          </p:nvPr>
        </p:nvSpPr>
        <p:spPr>
          <a:xfrm>
            <a:off x="4588063" y="2643758"/>
            <a:ext cx="4555937" cy="24997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0" name="Рисунок 2"/>
          <p:cNvSpPr>
            <a:spLocks noGrp="1"/>
          </p:cNvSpPr>
          <p:nvPr>
            <p:ph type="pic" idx="17"/>
          </p:nvPr>
        </p:nvSpPr>
        <p:spPr>
          <a:xfrm>
            <a:off x="6912768" y="0"/>
            <a:ext cx="2231232" cy="2571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37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3C57F-92A9-472B-88B9-AEB59DD80E27}" type="datetime1">
              <a:rPr lang="ru-RU" smtClean="0"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8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B3B26-30B4-4EE7-B25A-597A156C8368}" type="datetime1">
              <a:rPr lang="ru-RU" smtClean="0"/>
              <a:t>28.03.2023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50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463" y="303498"/>
            <a:ext cx="2627509" cy="154817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92463" y="1923678"/>
            <a:ext cx="2627509" cy="26709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CC1-A8EA-4A67-8857-B875F9F15488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2"/>
          <p:cNvSpPr>
            <a:spLocks noGrp="1"/>
          </p:cNvSpPr>
          <p:nvPr>
            <p:ph sz="half" idx="13"/>
          </p:nvPr>
        </p:nvSpPr>
        <p:spPr>
          <a:xfrm>
            <a:off x="4588063" y="303497"/>
            <a:ext cx="4232409" cy="4298511"/>
          </a:xfrm>
        </p:spPr>
        <p:txBody>
          <a:bodyPr>
            <a:normAutofit/>
          </a:bodyPr>
          <a:lstStyle>
            <a:lvl1pPr>
              <a:defRPr sz="1600"/>
            </a:lvl1pPr>
            <a:lvl2pPr marL="179388" indent="-179388">
              <a:tabLst>
                <a:tab pos="179388" algn="l"/>
              </a:tabLst>
              <a:defRPr sz="1400"/>
            </a:lvl2pPr>
            <a:lvl3pPr marL="357188" indent="-177800">
              <a:tabLst>
                <a:tab pos="357188" algn="l"/>
              </a:tabLst>
              <a:defRPr sz="1200"/>
            </a:lvl3pPr>
            <a:lvl4pPr marL="536575" indent="-179388"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1432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463" y="3478843"/>
            <a:ext cx="5486400" cy="425054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39652" y="87474"/>
            <a:ext cx="7596844" cy="3276363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92463" y="3975906"/>
            <a:ext cx="5486400" cy="603647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85FE-7502-42DD-9C99-22230E224817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49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Два объекта">
    <p:bg>
      <p:bgPr>
        <a:gradFill>
          <a:gsLst>
            <a:gs pos="0">
              <a:srgbClr val="0072DF"/>
            </a:gs>
            <a:gs pos="100000">
              <a:srgbClr val="003E8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D93D-F9B5-4A7A-8567-1C61FE40F3F3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Рисунок 2"/>
          <p:cNvSpPr>
            <a:spLocks noGrp="1"/>
          </p:cNvSpPr>
          <p:nvPr>
            <p:ph type="pic" idx="14"/>
          </p:nvPr>
        </p:nvSpPr>
        <p:spPr>
          <a:xfrm>
            <a:off x="135274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93204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Объект 2"/>
          <p:cNvSpPr>
            <a:spLocks noGrp="1"/>
          </p:cNvSpPr>
          <p:nvPr>
            <p:ph sz="half" idx="15"/>
          </p:nvPr>
        </p:nvSpPr>
        <p:spPr>
          <a:xfrm>
            <a:off x="493204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4416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Два объекта">
    <p:bg>
      <p:bgPr>
        <a:solidFill>
          <a:srgbClr val="00B0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C34CB-239E-4355-B891-05A612BCD219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35274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493204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7330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Два объекта">
    <p:bg>
      <p:bgPr>
        <a:solidFill>
          <a:srgbClr val="F26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58B5-A929-41AC-A76E-99C5FDB10AF3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35274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493204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3406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Два объекта">
    <p:bg>
      <p:bgPr>
        <a:solidFill>
          <a:srgbClr val="00C1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04E2A-D822-4A4F-B6DA-5E97CDAA9F2A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35274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493204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1233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2463" y="303497"/>
            <a:ext cx="7110566" cy="82809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2463" y="1311610"/>
            <a:ext cx="7110566" cy="3312368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2ABC-F446-4C32-B396-3B4504EBC8E6}" type="datetime1">
              <a:rPr lang="ru-RU" smtClean="0"/>
              <a:t>28.03.2023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38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3098A-50EF-40CD-BDCD-3791B8F42B0D}" type="datetime1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51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463" y="2031690"/>
            <a:ext cx="7110566" cy="252028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2463" y="402492"/>
            <a:ext cx="7110566" cy="137717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B75B-3AFA-49E9-B7A9-2DE2C139D566}" type="datetime1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691680" y="1923678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8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91680" y="1347613"/>
            <a:ext cx="3513857" cy="3247009"/>
          </a:xfrm>
        </p:spPr>
        <p:txBody>
          <a:bodyPr>
            <a:normAutofit/>
          </a:bodyPr>
          <a:lstStyle>
            <a:lvl1pPr>
              <a:defRPr sz="1600"/>
            </a:lvl1pPr>
            <a:lvl2pPr marL="179388" indent="-179388">
              <a:tabLst>
                <a:tab pos="179388" algn="l"/>
              </a:tabLst>
              <a:defRPr sz="1400"/>
            </a:lvl2pPr>
            <a:lvl3pPr marL="357188" indent="-177800">
              <a:tabLst>
                <a:tab pos="357188" algn="l"/>
              </a:tabLst>
              <a:defRPr sz="1200"/>
            </a:lvl3pPr>
            <a:lvl4pPr marL="536575" indent="-179388"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4501-F38F-4042-9EA1-D7379B80EFB2}" type="datetime1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бъект 2"/>
          <p:cNvSpPr>
            <a:spLocks noGrp="1"/>
          </p:cNvSpPr>
          <p:nvPr>
            <p:ph sz="half" idx="13"/>
          </p:nvPr>
        </p:nvSpPr>
        <p:spPr>
          <a:xfrm>
            <a:off x="5306615" y="1354999"/>
            <a:ext cx="3513857" cy="3247009"/>
          </a:xfrm>
        </p:spPr>
        <p:txBody>
          <a:bodyPr>
            <a:normAutofit/>
          </a:bodyPr>
          <a:lstStyle>
            <a:lvl1pPr>
              <a:defRPr sz="1600"/>
            </a:lvl1pPr>
            <a:lvl2pPr marL="179388" indent="-179388">
              <a:tabLst>
                <a:tab pos="179388" algn="l"/>
              </a:tabLst>
              <a:defRPr sz="1400"/>
            </a:lvl2pPr>
            <a:lvl3pPr marL="357188" indent="-177800">
              <a:tabLst>
                <a:tab pos="357188" algn="l"/>
              </a:tabLst>
              <a:defRPr sz="1200"/>
            </a:lvl3pPr>
            <a:lvl4pPr marL="536575" indent="-179388"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0354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03498"/>
            <a:ext cx="7128792" cy="828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1311610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74737" y="4803998"/>
            <a:ext cx="2133600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CA5BB6B-C98F-474E-9E24-4E0F1BBFF726}" type="datetime1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692463" y="4803998"/>
            <a:ext cx="2895600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70981" y="4803998"/>
            <a:ext cx="432048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31AC4C0-C0A6-4B97-BFEC-E7A1BCAE85B9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0"/>
            <a:ext cx="13525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1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5" r:id="rId2"/>
    <p:sldLayoutId id="2147483666" r:id="rId3"/>
    <p:sldLayoutId id="2147483667" r:id="rId4"/>
    <p:sldLayoutId id="2147483668" r:id="rId5"/>
    <p:sldLayoutId id="2147483649" r:id="rId6"/>
    <p:sldLayoutId id="2147483650" r:id="rId7"/>
    <p:sldLayoutId id="2147483651" r:id="rId8"/>
    <p:sldLayoutId id="2147483652" r:id="rId9"/>
    <p:sldLayoutId id="2147483661" r:id="rId10"/>
    <p:sldLayoutId id="2147483662" r:id="rId11"/>
    <p:sldLayoutId id="2147483663" r:id="rId12"/>
    <p:sldLayoutId id="2147483664" r:id="rId13"/>
    <p:sldLayoutId id="2147483669" r:id="rId14"/>
    <p:sldLayoutId id="2147483670" r:id="rId15"/>
    <p:sldLayoutId id="2147483654" r:id="rId16"/>
    <p:sldLayoutId id="2147483655" r:id="rId17"/>
    <p:sldLayoutId id="2147483656" r:id="rId18"/>
    <p:sldLayoutId id="2147483657" r:id="rId1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3E8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99892" y="339501"/>
            <a:ext cx="5472608" cy="2124237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Метатемы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приём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целостной картины мира в сознании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>
          <a:xfrm>
            <a:off x="3671900" y="2715766"/>
            <a:ext cx="5400600" cy="198021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Галина Николаевна </a:t>
            </a:r>
            <a:r>
              <a:rPr lang="ru-RU" sz="2000" dirty="0"/>
              <a:t>М</a:t>
            </a:r>
            <a:r>
              <a:rPr lang="ru-RU" sz="2000" dirty="0" smtClean="0"/>
              <a:t>алышева </a:t>
            </a:r>
          </a:p>
          <a:p>
            <a:r>
              <a:rPr lang="ru-RU" sz="1600" i="1" dirty="0" smtClean="0"/>
              <a:t>Педагог дополнительного образования, 1 категория</a:t>
            </a:r>
          </a:p>
          <a:p>
            <a:r>
              <a:rPr lang="ru-RU" sz="1600" i="1" dirty="0"/>
              <a:t>Гимназия № 2 г. Тосно им. Героя Социалистического Труда </a:t>
            </a:r>
            <a:r>
              <a:rPr lang="ru-RU" sz="1600" i="1" dirty="0" err="1"/>
              <a:t>Н.Ф.Федорова</a:t>
            </a:r>
            <a:endParaRPr lang="ru-RU" sz="1600" i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4" r="29204"/>
          <a:stretch>
            <a:fillRect/>
          </a:stretch>
        </p:blipFill>
        <p:spPr>
          <a:xfrm>
            <a:off x="323528" y="-2458"/>
            <a:ext cx="321926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997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303499"/>
            <a:ext cx="7272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«Тайны </a:t>
            </a:r>
            <a:r>
              <a:rPr lang="ru-RU" dirty="0"/>
              <a:t>русского </a:t>
            </a:r>
            <a:r>
              <a:rPr lang="ru-RU" dirty="0" smtClean="0"/>
              <a:t>языка» </a:t>
            </a:r>
            <a:r>
              <a:rPr lang="ru-RU" dirty="0"/>
              <a:t>-  Как слова влияют на наше здоровье.</a:t>
            </a:r>
          </a:p>
          <a:p>
            <a:endParaRPr lang="ru-RU" dirty="0" smtClean="0"/>
          </a:p>
          <a:p>
            <a:r>
              <a:rPr lang="ru-RU" dirty="0" smtClean="0"/>
              <a:t>«Занимательная биология»  </a:t>
            </a:r>
            <a:r>
              <a:rPr lang="ru-RU" dirty="0"/>
              <a:t>- Простейшие : друзья и враги.</a:t>
            </a:r>
          </a:p>
          <a:p>
            <a:endParaRPr lang="ru-RU" dirty="0" smtClean="0"/>
          </a:p>
          <a:p>
            <a:r>
              <a:rPr lang="ru-RU" dirty="0" smtClean="0"/>
              <a:t>«Театральная </a:t>
            </a:r>
            <a:r>
              <a:rPr lang="ru-RU" dirty="0"/>
              <a:t>студия «ДОМ» – Может ли театр вылечить?</a:t>
            </a:r>
          </a:p>
          <a:p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Современная Британия» – Пословицы о здоровье в России и Англии .Сходство и различие</a:t>
            </a:r>
          </a:p>
          <a:p>
            <a:endParaRPr lang="ru-RU" dirty="0" smtClean="0"/>
          </a:p>
          <a:p>
            <a:r>
              <a:rPr lang="ru-RU" dirty="0" smtClean="0"/>
              <a:t>«Вокальная </a:t>
            </a:r>
            <a:r>
              <a:rPr lang="ru-RU" dirty="0"/>
              <a:t>студия  «Октава» - Музыка как лекарство.</a:t>
            </a:r>
          </a:p>
          <a:p>
            <a:endParaRPr lang="ru-RU" dirty="0" smtClean="0"/>
          </a:p>
          <a:p>
            <a:r>
              <a:rPr lang="ru-RU" dirty="0" smtClean="0"/>
              <a:t>«Дом </a:t>
            </a:r>
            <a:r>
              <a:rPr lang="ru-RU" dirty="0"/>
              <a:t>моды «Валентина» – </a:t>
            </a:r>
            <a:r>
              <a:rPr lang="ru-RU" dirty="0" err="1"/>
              <a:t>Экомода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r>
              <a:rPr lang="ru-RU" dirty="0" smtClean="0"/>
              <a:t>«Умелые руки» </a:t>
            </a:r>
            <a:r>
              <a:rPr lang="ru-RU" dirty="0"/>
              <a:t>-  Когда увлечение вместо лечения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«Занимательная физика» – Здоровый микроклимат.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1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метапредмет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13578"/>
            <a:ext cx="1800337" cy="240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" t="2979" b="10657"/>
          <a:stretch/>
        </p:blipFill>
        <p:spPr bwMode="auto">
          <a:xfrm>
            <a:off x="1043608" y="87474"/>
            <a:ext cx="4566484" cy="478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63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9" name="Picture 4" descr="Картинки по запросу врем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696178"/>
            <a:ext cx="4883838" cy="231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8"/>
            <a:ext cx="3014896" cy="301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666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93" y="67536"/>
            <a:ext cx="6075049" cy="495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609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5523"/>
            <a:ext cx="8532948" cy="478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6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3"/>
          <a:stretch/>
        </p:blipFill>
        <p:spPr>
          <a:xfrm>
            <a:off x="1727684" y="91918"/>
            <a:ext cx="6516724" cy="497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1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2" t="18396" r="1596" b="14794"/>
          <a:stretch/>
        </p:blipFill>
        <p:spPr>
          <a:xfrm rot="16200000">
            <a:off x="2261702" y="-482550"/>
            <a:ext cx="5027359" cy="616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2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1660" y="51471"/>
            <a:ext cx="7291369" cy="1080120"/>
          </a:xfrm>
        </p:spPr>
        <p:txBody>
          <a:bodyPr>
            <a:normAutofit/>
          </a:bodyPr>
          <a:lstStyle/>
          <a:p>
            <a:r>
              <a:rPr lang="ru-RU" dirty="0" smtClean="0"/>
              <a:t>Чтобы быть здоровым надо….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31640" y="951570"/>
            <a:ext cx="7471389" cy="151216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Заниматься спортом, не есть вредные продукты, не употреблять вредные вещества (курение , наркотики, алкоголь), гулять и…. </a:t>
            </a: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397" y="2139702"/>
            <a:ext cx="3694608" cy="277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5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0553"/>
            <a:ext cx="4562260" cy="478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20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3" y="424602"/>
            <a:ext cx="8526946" cy="46510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87924" y="127560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err="1" smtClean="0">
                <a:solidFill>
                  <a:srgbClr val="FF0000"/>
                </a:solidFill>
              </a:rPr>
              <a:t>метатема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17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Здоровье и….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… медицина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3"/>
          </p:nvPr>
        </p:nvSpPr>
        <p:spPr>
          <a:xfrm>
            <a:off x="5306615" y="1354999"/>
            <a:ext cx="3513857" cy="3247009"/>
          </a:xfrm>
        </p:spPr>
        <p:txBody>
          <a:bodyPr/>
          <a:lstStyle/>
          <a:p>
            <a:r>
              <a:rPr lang="ru-RU" dirty="0"/>
              <a:t>… русский язык</a:t>
            </a:r>
          </a:p>
          <a:p>
            <a:r>
              <a:rPr lang="ru-RU" dirty="0"/>
              <a:t>… физика</a:t>
            </a:r>
          </a:p>
          <a:p>
            <a:r>
              <a:rPr lang="ru-RU" dirty="0"/>
              <a:t>… математика</a:t>
            </a:r>
          </a:p>
          <a:p>
            <a:r>
              <a:rPr lang="ru-RU" dirty="0"/>
              <a:t>… экология</a:t>
            </a:r>
          </a:p>
          <a:p>
            <a:r>
              <a:rPr lang="ru-RU" dirty="0"/>
              <a:t>… мода</a:t>
            </a:r>
          </a:p>
          <a:p>
            <a:r>
              <a:rPr lang="ru-RU" dirty="0"/>
              <a:t>… рукоделие</a:t>
            </a:r>
          </a:p>
          <a:p>
            <a:r>
              <a:rPr lang="ru-RU" dirty="0"/>
              <a:t>... вокальное искусство</a:t>
            </a:r>
          </a:p>
          <a:p>
            <a:r>
              <a:rPr lang="ru-RU" dirty="0"/>
              <a:t>… театральное искусство</a:t>
            </a:r>
          </a:p>
          <a:p>
            <a:r>
              <a:rPr lang="ru-RU" dirty="0"/>
              <a:t>… английский язык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21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59532" y="303498"/>
            <a:ext cx="8460940" cy="612068"/>
          </a:xfrm>
        </p:spPr>
        <p:txBody>
          <a:bodyPr/>
          <a:lstStyle/>
          <a:p>
            <a:r>
              <a:rPr lang="ru-RU" dirty="0"/>
              <a:t>Д</a:t>
            </a:r>
            <a:r>
              <a:rPr lang="ru-RU" dirty="0" smtClean="0"/>
              <a:t>ля чего и почему мы?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7524" y="915567"/>
            <a:ext cx="8676964" cy="4073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СТАНДАРТ современного образования – это личностные, предметные и </a:t>
            </a:r>
            <a:r>
              <a:rPr lang="ru-RU" u="sng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результаты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"Мета "- («за», «через», «над»), всеобщее, интегрирующее.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Метапредметность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 принцип интеграции содержания образования, как способ формирования теоретического мышления и универсальных способов деятельности обеспечивает формирования целостной картины мира в сознании ребёнка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занятиях по программам дополнительного образования у педагога появляется возможность показать ребёнку насколько широко и интересно можно раскрыть обыденные темы, «поиграть» и «показать фокус» с приевшимися терминами и понятиями.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70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МОФ201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ontrol xmlns="http://schemas.microsoft.com/VisualStudio/2011/storyboarding/control">
  <Id Name="c3dd6c66-2e05-4d33-9e0f-664cba477aa4" Revision="1" Stencil="System.MyShapes" StencilVersion="1.0"/>
</Control>
</file>

<file path=customXml/item2.xml><?xml version="1.0" encoding="utf-8"?>
<Control xmlns="http://schemas.microsoft.com/VisualStudio/2011/storyboarding/control">
  <Id Name="c3dd6c66-2e05-4d33-9e0f-664cba477aa4" Revision="1" Stencil="System.MyShapes" StencilVersion="1.0"/>
</Control>
</file>

<file path=customXml/itemProps1.xml><?xml version="1.0" encoding="utf-8"?>
<ds:datastoreItem xmlns:ds="http://schemas.openxmlformats.org/officeDocument/2006/customXml" ds:itemID="{5AF39C9F-930B-4A50-9738-9CC92B4C5057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5F449AF6-F624-45D8-A2A5-00D02B541F72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12998</TotalTime>
  <Words>271</Words>
  <Application>Microsoft Office PowerPoint</Application>
  <PresentationFormat>Экран (16:9)</PresentationFormat>
  <Paragraphs>49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   Метатемы  как приём формирования целостной картины мира в сознании ребёнка  </vt:lpstr>
      <vt:lpstr>Презентация PowerPoint</vt:lpstr>
      <vt:lpstr>Презентация PowerPoint</vt:lpstr>
      <vt:lpstr>Презентация PowerPoint</vt:lpstr>
      <vt:lpstr>Чтобы быть здоровым надо….</vt:lpstr>
      <vt:lpstr>Презентация PowerPoint</vt:lpstr>
      <vt:lpstr>Презентация PowerPoint</vt:lpstr>
      <vt:lpstr>Здоровье и….</vt:lpstr>
      <vt:lpstr>Для чего и почему мы?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Николаева Елена Борисовна</dc:creator>
  <cp:lastModifiedBy>Пользователь</cp:lastModifiedBy>
  <cp:revision>335</cp:revision>
  <cp:lastPrinted>2017-03-30T08:39:18Z</cp:lastPrinted>
  <dcterms:created xsi:type="dcterms:W3CDTF">2017-03-23T13:26:11Z</dcterms:created>
  <dcterms:modified xsi:type="dcterms:W3CDTF">2023-03-28T06:42:15Z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