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58" r:id="rId5"/>
    <p:sldId id="259" r:id="rId6"/>
    <p:sldId id="260" r:id="rId7"/>
    <p:sldId id="261" r:id="rId8"/>
    <p:sldId id="262" r:id="rId9"/>
    <p:sldId id="263" r:id="rId10"/>
    <p:sldId id="266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74" d="100"/>
          <a:sy n="74" d="100"/>
        </p:scale>
        <p:origin x="49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2FD08-D6FC-4C90-9DE2-F7AD027E6E0A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0B45-AC1C-4B37-8EA8-AA4C86593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0440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2FD08-D6FC-4C90-9DE2-F7AD027E6E0A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0B45-AC1C-4B37-8EA8-AA4C86593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457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2FD08-D6FC-4C90-9DE2-F7AD027E6E0A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0B45-AC1C-4B37-8EA8-AA4C86593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8119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2FD08-D6FC-4C90-9DE2-F7AD027E6E0A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0B45-AC1C-4B37-8EA8-AA4C86593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8735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2FD08-D6FC-4C90-9DE2-F7AD027E6E0A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0B45-AC1C-4B37-8EA8-AA4C86593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5823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2FD08-D6FC-4C90-9DE2-F7AD027E6E0A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0B45-AC1C-4B37-8EA8-AA4C86593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9221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2FD08-D6FC-4C90-9DE2-F7AD027E6E0A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0B45-AC1C-4B37-8EA8-AA4C86593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866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2FD08-D6FC-4C90-9DE2-F7AD027E6E0A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0B45-AC1C-4B37-8EA8-AA4C86593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9021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2FD08-D6FC-4C90-9DE2-F7AD027E6E0A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0B45-AC1C-4B37-8EA8-AA4C86593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3951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2FD08-D6FC-4C90-9DE2-F7AD027E6E0A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0B45-AC1C-4B37-8EA8-AA4C86593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2518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A2FD08-D6FC-4C90-9DE2-F7AD027E6E0A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0B45-AC1C-4B37-8EA8-AA4C86593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0184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2FD08-D6FC-4C90-9DE2-F7AD027E6E0A}" type="datetimeFigureOut">
              <a:rPr lang="ru-RU" smtClean="0"/>
              <a:t>23.03.2021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280B45-AC1C-4B37-8EA8-AA4C865935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4318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infourok.ru/go.html?href=http://school-collection.edu.ru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natomus.ru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nfourok.ru/go.html?href=http://www.sbio.info/" TargetMode="External"/><Relationship Id="rId4" Type="http://schemas.openxmlformats.org/officeDocument/2006/relationships/hyperlink" Target="https://infourok.ru/go.html?href=http://www.greeninfo.ru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hyperlink" Target="https://infourok.ru/videouroki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56" y="0"/>
            <a:ext cx="12192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3182056" y="1622148"/>
            <a:ext cx="9105900" cy="2687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Использование ЦОР на уроках биологии</a:t>
            </a: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целью формирования развивающей образовательной среды</a:t>
            </a:r>
            <a:endParaRPr lang="ru-RU" sz="3600" b="1" dirty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461958" y="5632311"/>
            <a:ext cx="46002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биологии Семенова Е.Л.</a:t>
            </a:r>
            <a:endParaRPr lang="ru-RU" sz="20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69290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8373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989688" y="2968645"/>
            <a:ext cx="4357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871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9022"/>
            <a:ext cx="12192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662311" y="373769"/>
            <a:ext cx="695395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Электронные 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образовательные ресурсы (ЭОР) - это представленные в цифровой форме фотографии, видеофрагменты, статические и динамические модели, объекты виртуальной реальности и интерактивного моделирования, картографические материалы, звукозаписи, символьные объекты и деловая графика, текстовые документы и иные учебные материалы, необходимые для организации учебного процесса.</a:t>
            </a:r>
            <a:endParaRPr lang="ru-RU" sz="2400" b="1" dirty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7124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1012"/>
            <a:ext cx="12192000" cy="6858000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46997" y="1031169"/>
            <a:ext cx="7881871" cy="4351338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50000"/>
              </a:lnSpc>
              <a:spcBef>
                <a:spcPct val="20000"/>
              </a:spcBef>
              <a:buNone/>
            </a:pPr>
            <a:r>
              <a:rPr lang="ru-RU" sz="2000" dirty="0" smtClean="0">
                <a:solidFill>
                  <a:srgbClr val="000066"/>
                </a:solidFill>
              </a:rPr>
              <a:t>      </a:t>
            </a:r>
            <a:r>
              <a:rPr lang="ru-RU" sz="24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Цифровой образовательный ресурс (ЦОР)  представляет </a:t>
            </a:r>
            <a:r>
              <a:rPr lang="ru-RU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собой законченный интерактивный мультимедиа продукт, направленный на достижение дидактической цели или на решение определенных учебных задач</a:t>
            </a:r>
            <a:r>
              <a:rPr lang="ru-RU" sz="24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50000"/>
              </a:lnSpc>
              <a:spcBef>
                <a:spcPct val="20000"/>
              </a:spcBef>
              <a:buNone/>
            </a:pPr>
            <a:r>
              <a:rPr lang="ru-RU" sz="2400" b="1" dirty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rgbClr val="00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ЦОР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предусматривает активное участие </a:t>
            </a: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обучающегося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процессе использования ресурса.</a:t>
            </a:r>
            <a:endParaRPr lang="ru-RU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5870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452"/>
            <a:ext cx="12192000" cy="7028462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198762" y="365125"/>
            <a:ext cx="7993238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sz="14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Назначение ЦОР:</a:t>
            </a:r>
            <a:endParaRPr lang="ru-RU" sz="2400" b="1" dirty="0" smtClean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sz="24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предоставление учебной информации;</a:t>
            </a:r>
            <a:endParaRPr lang="ru-RU" sz="2400" b="1" dirty="0" smtClean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sz="24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информационно-справочное обеспечение всех видов занятий;</a:t>
            </a:r>
            <a:endParaRPr lang="ru-RU" sz="2400" b="1" dirty="0" smtClean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sz="24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моделирование и демонстрация объектов;</a:t>
            </a:r>
            <a:endParaRPr lang="ru-RU" sz="2400" b="1" dirty="0" smtClean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sz="24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поддержка различных активных форм занятий;</a:t>
            </a:r>
            <a:endParaRPr lang="ru-RU" sz="2400" b="1" dirty="0" smtClean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sz="24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развитие навыков и умений в области решения учебных задач;</a:t>
            </a:r>
            <a:endParaRPr lang="ru-RU" sz="2400" b="1" dirty="0" smtClean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800"/>
              </a:spcAft>
            </a:pPr>
            <a:r>
              <a:rPr lang="ru-RU" sz="24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6. контроль сформированности навыков, умений.</a:t>
            </a:r>
            <a:endParaRPr lang="ru-RU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0569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402" y="0"/>
            <a:ext cx="12192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575881" y="317346"/>
            <a:ext cx="7284720" cy="6223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Формы организации деятельности обучающихся  при использовании ЦОР на уроках:</a:t>
            </a:r>
          </a:p>
          <a:p>
            <a:endParaRPr lang="ru-RU" sz="2400" b="1" dirty="0" smtClean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коллективно-распределенное (всем классом, в группах)</a:t>
            </a:r>
          </a:p>
          <a:p>
            <a:pPr lvl="0">
              <a:lnSpc>
                <a:spcPct val="150000"/>
              </a:lnSpc>
              <a:buSzPts val="1000"/>
              <a:tabLst>
                <a:tab pos="457200" algn="l"/>
              </a:tabLst>
            </a:pPr>
            <a:r>
              <a:rPr lang="ru-RU" sz="20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и индивидуальное исследование;</a:t>
            </a:r>
          </a:p>
          <a:p>
            <a:pPr marL="342900" lvl="0" indent="-342900">
              <a:lnSpc>
                <a:spcPct val="15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индивидуальный информационный поиск;</a:t>
            </a:r>
          </a:p>
          <a:p>
            <a:pPr marL="342900" lvl="0" indent="-342900">
              <a:lnSpc>
                <a:spcPct val="15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письменная дискуссия между учениками;</a:t>
            </a:r>
          </a:p>
          <a:p>
            <a:pPr marL="342900" lvl="0" indent="-342900">
              <a:lnSpc>
                <a:spcPct val="15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детские творческие работы (проекты, сообщения)</a:t>
            </a:r>
          </a:p>
          <a:p>
            <a:pPr marL="342900" lvl="0" indent="-342900">
              <a:lnSpc>
                <a:spcPct val="15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различные дидактические игры;</a:t>
            </a:r>
          </a:p>
          <a:p>
            <a:pPr marL="342900" lvl="0" indent="-342900">
              <a:lnSpc>
                <a:spcPct val="15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практические работы;</a:t>
            </a:r>
          </a:p>
          <a:p>
            <a:pPr marL="342900" lvl="0" indent="-342900">
              <a:lnSpc>
                <a:spcPct val="15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выбор и движение по индивидуальной образовательной траектории (проектная деятельность);</a:t>
            </a:r>
          </a:p>
          <a:p>
            <a:pPr marL="342900" lvl="0" indent="-342900">
              <a:lnSpc>
                <a:spcPct val="150000"/>
              </a:lnSpc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000" b="1" dirty="0" smtClean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зачетные работы (тесты, разборы, ответы на контрольные вопросы).</a:t>
            </a:r>
            <a:endParaRPr lang="ru-RU" sz="20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776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99705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4660475" y="-109009"/>
            <a:ext cx="7000947" cy="70878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endParaRPr lang="ru-RU" sz="2400" b="1" dirty="0" smtClean="0">
              <a:solidFill>
                <a:schemeClr val="accent5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ЦОР в помощь учителю и ученику</a:t>
            </a: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Единая коллекция цифровых образовательных ресурсов</a:t>
            </a:r>
            <a:endParaRPr lang="ru-RU" sz="2000" dirty="0" smtClean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u="sng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http://school-collection.edu.ru</a:t>
            </a:r>
            <a:endParaRPr lang="ru-RU" dirty="0" smtClean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редставляет собой наборы цифровых ресурсов, инновационные учебно-методические разработки, разнообразные тематические и предметные коллекции; учебные, культурно-просветительские и познавательные материалы.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endParaRPr lang="ru-RU" dirty="0" smtClean="0">
              <a:solidFill>
                <a:schemeClr val="accent5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Открытый колледж: Биология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dirty="0" smtClean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u="sng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https://college.ru/pedagogam/index.html</a:t>
            </a:r>
            <a:endParaRPr lang="ru-RU" dirty="0" smtClean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отличный помощник при подготовке к ЕГЭ, содержит разнообразные тематические задания.</a:t>
            </a:r>
            <a:endParaRPr lang="ru-RU" dirty="0" smtClean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endParaRPr lang="ru-RU" sz="2000" dirty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94507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6487"/>
            <a:ext cx="12192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368801" y="125238"/>
            <a:ext cx="7586132" cy="6406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Анатомия человека в иллюстрациях</a:t>
            </a:r>
            <a:endParaRPr lang="ru-RU" sz="2000" b="1" dirty="0" smtClean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u="sng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http://www.anatomus.ru/</a:t>
            </a:r>
            <a:endParaRPr lang="ru-RU" dirty="0" smtClean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яркий красочный наглядный материал с подробным описанием анатомического строения человека</a:t>
            </a:r>
            <a:endParaRPr lang="ru-RU" dirty="0" smtClean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Энциклопедия растений</a:t>
            </a:r>
            <a:endParaRPr lang="ru-RU" sz="2000" b="1" dirty="0" smtClean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u="sng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http://www.greeninfo.ru/</a:t>
            </a:r>
            <a:endParaRPr lang="ru-RU" dirty="0" smtClean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справочно-информационный портал по цветоводству, садоводству и ландшафтному дизайну. На сайте представлена энциклопедия растений с подробными указаниями по выращиванию и уходу.</a:t>
            </a:r>
          </a:p>
          <a:p>
            <a:pPr lvl="0" algn="just">
              <a:lnSpc>
                <a:spcPct val="150000"/>
              </a:lnSpc>
              <a:spcAft>
                <a:spcPts val="800"/>
              </a:spcAft>
            </a:pPr>
            <a:r>
              <a:rPr lang="ru-RU" sz="20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5. Вся </a:t>
            </a:r>
            <a:r>
              <a:rPr lang="ru-RU" sz="20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биология</a:t>
            </a:r>
            <a:endParaRPr lang="ru-RU" sz="20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spcAft>
                <a:spcPts val="800"/>
              </a:spcAft>
            </a:pPr>
            <a:r>
              <a:rPr lang="ru-RU" u="sng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http://www.sbio.info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50000"/>
              </a:lnSpc>
              <a:spcAft>
                <a:spcPts val="800"/>
              </a:spcAft>
            </a:pPr>
            <a:r>
              <a:rPr lang="ru-RU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научно-образовательный проект, посвящённый биологии и родственным наукам. </a:t>
            </a:r>
            <a:endParaRPr lang="ru-RU" sz="2000" dirty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1234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" name="Объект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1326" y="1825625"/>
            <a:ext cx="5809348" cy="4351338"/>
          </a:xfr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0010"/>
            <a:ext cx="13788390" cy="693801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5458553" y="230188"/>
            <a:ext cx="56590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Проект</a:t>
            </a: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«Инфоурок»</a:t>
            </a:r>
          </a:p>
          <a:p>
            <a:r>
              <a:rPr lang="ru-RU" sz="2400" u="sng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4"/>
              </a:rPr>
              <a:t>https://infourok.ru/videouroki</a:t>
            </a:r>
            <a:r>
              <a:rPr lang="ru-RU" sz="1400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458553" y="1144588"/>
            <a:ext cx="6800850" cy="5062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</a:pPr>
            <a:endParaRPr lang="ru-RU" sz="2000" dirty="0">
              <a:solidFill>
                <a:schemeClr val="accent5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0067" y="3139618"/>
            <a:ext cx="3070414" cy="2299812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0492" y="3928756"/>
            <a:ext cx="2997173" cy="2247880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5240067" y="1196122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5240067" y="1123517"/>
            <a:ext cx="680085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Видео уроки, электронные презентации, тесты, игры, кроссворды и многое другое. Возможность обучения для учителя, повышение квалификации.</a:t>
            </a:r>
            <a:endParaRPr lang="ru-RU" sz="24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01574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02932"/>
            <a:ext cx="12192000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356101" y="544652"/>
            <a:ext cx="751839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рименение ЦОР на уроках биологии – залог организации активной и осмысленной работы обучающихся. 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Использование цифровых образовательных ресурсов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позволяет:</a:t>
            </a:r>
            <a:endParaRPr lang="ru-RU" sz="20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перейти от репродуктивного процесса обучения к активно-</a:t>
            </a:r>
            <a:r>
              <a:rPr lang="ru-RU" sz="2000" dirty="0" err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деятельностному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;</a:t>
            </a:r>
            <a:endParaRPr lang="ru-RU" sz="20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осуществляется поддержка разнообразия методик и организационных форм обучения;</a:t>
            </a:r>
            <a:endParaRPr lang="ru-RU" sz="20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выстраиваются индивидуальные образовательные траектории в соответствии с возможностями и образовательными потребностями ученика;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идет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стимулирование успешного обучения всех категорий 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обучающихся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000" dirty="0" smtClean="0">
              <a:solidFill>
                <a:schemeClr val="accent5">
                  <a:lumMod val="50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97005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449</Words>
  <Application>Microsoft Office PowerPoint</Application>
  <PresentationFormat>Широкоэкранный</PresentationFormat>
  <Paragraphs>52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Symbol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1</cp:lastModifiedBy>
  <cp:revision>19</cp:revision>
  <dcterms:created xsi:type="dcterms:W3CDTF">2021-03-23T08:20:08Z</dcterms:created>
  <dcterms:modified xsi:type="dcterms:W3CDTF">2021-03-23T13:54:53Z</dcterms:modified>
</cp:coreProperties>
</file>