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0" r:id="rId4"/>
    <p:sldId id="281" r:id="rId5"/>
    <p:sldId id="279" r:id="rId6"/>
    <p:sldId id="258" r:id="rId7"/>
    <p:sldId id="259" r:id="rId8"/>
    <p:sldId id="260" r:id="rId9"/>
    <p:sldId id="261" r:id="rId10"/>
    <p:sldId id="262" r:id="rId11"/>
    <p:sldId id="264" r:id="rId12"/>
    <p:sldId id="268" r:id="rId13"/>
    <p:sldId id="269" r:id="rId14"/>
    <p:sldId id="273" r:id="rId15"/>
    <p:sldId id="274" r:id="rId16"/>
    <p:sldId id="275" r:id="rId17"/>
    <p:sldId id="270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B341A-EF7E-498A-A850-65E2D8AE01E0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64CF5-9A9C-42F3-9F79-5744539221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6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164CF5-9A9C-42F3-9F79-5744539221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5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7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9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1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31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61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45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4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1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3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9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81A0-DFC8-4BA3-871D-D9B89AC9036B}" type="datetimeFigureOut">
              <a:rPr lang="ru-RU" smtClean="0"/>
              <a:t>26.04.2022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0C2E-7DF2-4E7F-B81E-CA01BD5B9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55469156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ntd.ru/document/554691568#6560I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РМО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469" y="240856"/>
            <a:ext cx="2257861" cy="234888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Видеоконференция</a:t>
            </a:r>
          </a:p>
          <a:p>
            <a:r>
              <a:rPr lang="ru-RU" smtClean="0"/>
              <a:t>26.04.2022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2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Метапредметные</a:t>
            </a:r>
            <a:r>
              <a:rPr lang="ru-RU" sz="2400" dirty="0" smtClean="0"/>
              <a:t> результаты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Метапредметные</a:t>
            </a:r>
            <a:r>
              <a:rPr lang="ru-RU" sz="2400" dirty="0"/>
              <a:t> результаты группируются по видам универсальных учебных действий: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овладение универсальными учебными познавательными действиями – базовые логические, базовые исследовательские, работа с информацией;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овладение универсальными учебными коммуникативными действиями – общение, совместная деятельность;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овладение универсальными учебными регулятивными действиями – самоорганизация, самоконтроль.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085184"/>
            <a:ext cx="24384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0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1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прежних ФГОС личностные и </a:t>
            </a:r>
            <a:r>
              <a:rPr lang="ru-RU" sz="2400" dirty="0" err="1"/>
              <a:t>метапредметные</a:t>
            </a:r>
            <a:r>
              <a:rPr lang="ru-RU" sz="2400" dirty="0"/>
              <a:t> результаты описывались обобщенно. </a:t>
            </a:r>
            <a:endParaRPr lang="ru-RU" sz="2400" dirty="0" smtClean="0"/>
          </a:p>
          <a:p>
            <a:r>
              <a:rPr lang="ru-RU" sz="2400" dirty="0" smtClean="0"/>
              <a:t>В обновленных ФГОС </a:t>
            </a:r>
            <a:r>
              <a:rPr lang="ru-RU" sz="2400" dirty="0"/>
              <a:t>– каждое из УУД содержит критерии их </a:t>
            </a:r>
            <a:r>
              <a:rPr lang="ru-RU" sz="2400" dirty="0" err="1"/>
              <a:t>сформированности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Например</a:t>
            </a:r>
            <a:r>
              <a:rPr lang="ru-RU" sz="2400" dirty="0"/>
              <a:t>, один из критериев, по которому нужно будет оценивать </a:t>
            </a:r>
            <a:r>
              <a:rPr lang="ru-RU" sz="2400" dirty="0" err="1"/>
              <a:t>сформированность</a:t>
            </a:r>
            <a:r>
              <a:rPr lang="ru-RU" sz="2400" dirty="0"/>
              <a:t> регулятивного </a:t>
            </a:r>
            <a:r>
              <a:rPr lang="ru-RU" sz="2400" dirty="0" smtClean="0"/>
              <a:t>УУД:</a:t>
            </a:r>
          </a:p>
          <a:p>
            <a:r>
              <a:rPr lang="ru-RU" sz="2400" dirty="0" smtClean="0"/>
              <a:t>Самоорганизация </a:t>
            </a:r>
            <a:r>
              <a:rPr lang="ru-RU" sz="2400" dirty="0"/>
              <a:t>– это умение ученика выявлять проблемы для решения в жизненных и учебных ситуациях.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2438400" cy="15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0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Рабочие программы педагогов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2201" b="2919"/>
          <a:stretch/>
        </p:blipFill>
        <p:spPr>
          <a:xfrm>
            <a:off x="5580112" y="4077072"/>
            <a:ext cx="3387294" cy="25732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Рабочие программы учебных предметов, учебных курсов, курсов внеурочной деятельности и учебных модулей нужно формировать с учетом рабочей программы воспитания. </a:t>
            </a:r>
            <a:endParaRPr lang="ru-RU" sz="2400" dirty="0" smtClean="0"/>
          </a:p>
          <a:p>
            <a:r>
              <a:rPr lang="ru-RU" sz="2400" dirty="0" smtClean="0"/>
              <a:t>Тематическое </a:t>
            </a:r>
            <a:r>
              <a:rPr lang="ru-RU" sz="2400" dirty="0"/>
              <a:t>планирование рабочих программ теперь должно включать возможность использования ЭОР и ЦОР по каждой теме. </a:t>
            </a:r>
            <a:endParaRPr lang="ru-RU" sz="2400" dirty="0" smtClean="0"/>
          </a:p>
          <a:p>
            <a:r>
              <a:rPr lang="ru-RU" sz="2400" dirty="0" smtClean="0"/>
              <a:t>Кроме </a:t>
            </a:r>
            <a:r>
              <a:rPr lang="ru-RU" sz="2400" dirty="0"/>
              <a:t>того, в рабочих программах внеурочной деятельности нужно указывать формы проведения занятий.</a:t>
            </a:r>
          </a:p>
        </p:txBody>
      </p:sp>
    </p:spTree>
    <p:extLst>
      <p:ext uri="{BB962C8B-B14F-4D97-AF65-F5344CB8AC3E}">
        <p14:creationId xmlns:p14="http://schemas.microsoft.com/office/powerpoint/2010/main" val="23594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Требования к рабочим программам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681404"/>
              </p:ext>
            </p:extLst>
          </p:nvPr>
        </p:nvGraphicFramePr>
        <p:xfrm>
          <a:off x="457200" y="836712"/>
          <a:ext cx="8229600" cy="5358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100933025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3615409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61557882"/>
                    </a:ext>
                  </a:extLst>
                </a:gridCol>
              </a:tblGrid>
              <a:tr h="465306">
                <a:tc>
                  <a:txBody>
                    <a:bodyPr/>
                    <a:lstStyle/>
                    <a:p>
                      <a:r>
                        <a:rPr lang="ru-RU" dirty="0" smtClean="0"/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ФГОС </a:t>
                      </a:r>
                      <a:r>
                        <a:rPr lang="en-US" dirty="0" err="1" smtClean="0"/>
                        <a:t>ll</a:t>
                      </a:r>
                      <a:r>
                        <a:rPr lang="ru-RU" dirty="0" smtClean="0"/>
                        <a:t> поколения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Обновленный ФГОС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7622431"/>
                  </a:ext>
                </a:extLst>
              </a:tr>
              <a:tr h="1603798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 программы учебных предметов и курсов, в том числе и внеурочной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Рабочие программы учебных предметов, учебных курсов, в том числе и внеурочной деятельности, учебных модулей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5919043"/>
                  </a:ext>
                </a:extLst>
              </a:tr>
              <a:tr h="1350567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Структура рабочих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Различается для рабочих программ учебных предметов, курсов и курсов внеурочной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Одинаковая для всех рабочих программ, в том числе и программ внеурочной деятельности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3577661"/>
                  </a:ext>
                </a:extLst>
              </a:tr>
              <a:tr h="1692898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Тематическое планирование рабочих программ учебных предметов, </a:t>
                      </a:r>
                      <a:r>
                        <a:rPr lang="ru-RU" dirty="0" err="1" smtClean="0"/>
                        <a:t>курсо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учетом рабочей программы воспитания с указанием количества часов, отводимых на освоение каждой темы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указанием количества академических часов, отводимых на освоение каждой темы, возможности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4832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972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Оснащение кабинетов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Обновленные  </a:t>
            </a:r>
            <a:r>
              <a:rPr lang="ru-RU" sz="2400" dirty="0"/>
              <a:t>ФГОС ООО установили требования к оснащению </a:t>
            </a:r>
            <a:r>
              <a:rPr lang="ru-RU" sz="2400" dirty="0" smtClean="0"/>
              <a:t>кабинетов </a:t>
            </a:r>
            <a:r>
              <a:rPr lang="ru-RU" sz="2400" dirty="0"/>
              <a:t>по отдельным предметным областям.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кабинетах естественно-научного цикла должны быть комплекты специального лабораторного оборудования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897502"/>
            <a:ext cx="236768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5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Психолого-педагогические условия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12976"/>
            <a:ext cx="3321225" cy="33569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обновленных </a:t>
            </a:r>
            <a:r>
              <a:rPr lang="ru-RU" sz="2400" dirty="0"/>
              <a:t>ФГОС требований к психолого-педагогическим условиям стало больше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При этом акцент сделан на социально-психологической адаптации к школе. </a:t>
            </a:r>
            <a:endParaRPr lang="ru-RU" sz="2400" dirty="0" smtClean="0"/>
          </a:p>
          <a:p>
            <a:r>
              <a:rPr lang="ru-RU" sz="2400" dirty="0" smtClean="0"/>
              <a:t>Также </a:t>
            </a:r>
            <a:r>
              <a:rPr lang="ru-RU" sz="2400" dirty="0"/>
              <a:t>описали порядок, по которому следует проводить </a:t>
            </a:r>
            <a:r>
              <a:rPr lang="ru-RU" sz="2400" dirty="0" smtClean="0"/>
              <a:t>психолого-педагогическое сопровождение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940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Повышение квалификации педагогов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2120" y="4365104"/>
            <a:ext cx="3351563" cy="23748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ФГОС </a:t>
            </a:r>
            <a:r>
              <a:rPr lang="en-US" sz="2400" dirty="0" err="1" smtClean="0"/>
              <a:t>ll</a:t>
            </a:r>
            <a:r>
              <a:rPr lang="ru-RU" sz="2400" dirty="0" smtClean="0"/>
              <a:t> поколения четко </a:t>
            </a:r>
            <a:r>
              <a:rPr lang="ru-RU" sz="2400" dirty="0"/>
              <a:t>определяли, что повышать квалификацию педагоги должны не реже чем раз в три года. </a:t>
            </a:r>
            <a:endParaRPr lang="ru-RU" sz="2400" dirty="0" smtClean="0"/>
          </a:p>
          <a:p>
            <a:r>
              <a:rPr lang="ru-RU" sz="2400" dirty="0" smtClean="0"/>
              <a:t>Обновленные </a:t>
            </a:r>
            <a:r>
              <a:rPr lang="ru-RU" sz="2400" dirty="0"/>
              <a:t>ФГОС эту норму исключили. </a:t>
            </a:r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Законе об образовании по-прежнему закреплено, что педагог может проходить дополнительное профессиональное образование раз в три года и обязан систематически повышать квалификацию. </a:t>
            </a:r>
            <a:endParaRPr lang="ru-RU" sz="2400" dirty="0" smtClean="0"/>
          </a:p>
          <a:p>
            <a:r>
              <a:rPr lang="ru-RU" sz="2400" dirty="0" smtClean="0"/>
              <a:t>Но </a:t>
            </a:r>
            <a:r>
              <a:rPr lang="ru-RU" sz="2400" dirty="0"/>
              <a:t>указания, как часто он должен это делать, теперь нет</a:t>
            </a:r>
          </a:p>
        </p:txBody>
      </p:sp>
    </p:spTree>
    <p:extLst>
      <p:ext uri="{BB962C8B-B14F-4D97-AF65-F5344CB8AC3E}">
        <p14:creationId xmlns:p14="http://schemas.microsoft.com/office/powerpoint/2010/main" val="369503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dirty="0"/>
              <a:t>Требования к рабочим программам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40092"/>
              </p:ext>
            </p:extLst>
          </p:nvPr>
        </p:nvGraphicFramePr>
        <p:xfrm>
          <a:off x="457200" y="908720"/>
          <a:ext cx="8229600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300200595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3120234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339560327"/>
                    </a:ext>
                  </a:extLst>
                </a:gridCol>
              </a:tblGrid>
              <a:tr h="1306853"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Тематическое планирование рабочих программ курсов внеурочной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учетом рабочей программы воспитания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 этой теме ЭОР и ЦОР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5670341"/>
                  </a:ext>
                </a:extLst>
              </a:tr>
              <a:tr h="816783">
                <a:tc>
                  <a:txBody>
                    <a:bodyPr/>
                    <a:lstStyle/>
                    <a:p>
                      <a:r>
                        <a:rPr lang="ru-RU" dirty="0" smtClean="0"/>
                        <a:t>Учет рабочей программы воспитания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Только в разделе «Тематическое планирование»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 всех разделах рабочей программы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7172489"/>
                  </a:ext>
                </a:extLst>
              </a:tr>
              <a:tr h="1655008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рабочей программы курса внеурочной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содержании программы должны быть указаны формы организации и виды деятельности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программе должны быть указаны формы проведения занятий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7745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2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УМК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Федеральный перечень учебников по обновленным ФГОС – осенью</a:t>
            </a:r>
          </a:p>
          <a:p>
            <a:r>
              <a:rPr lang="ru-RU" sz="2400" dirty="0" smtClean="0"/>
              <a:t>УМК по обновленным ФГОС года через 2…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 smtClean="0"/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6" name="AutoShape 2" descr="C:\Users\Gim2_RM24_Usr1\Desktop\cover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:\Users\Gim2_RM24_Usr1\Desktop\cover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3501008"/>
            <a:ext cx="2095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3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Существующие </a:t>
            </a:r>
            <a:r>
              <a:rPr lang="ru-RU" sz="2400" dirty="0" smtClean="0"/>
              <a:t>учебники</a:t>
            </a:r>
            <a:r>
              <a:rPr lang="ru-RU" sz="2400" u="sng" dirty="0"/>
              <a:t/>
            </a:r>
            <a:br>
              <a:rPr lang="ru-RU" sz="2400" u="sng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 ред. </a:t>
            </a:r>
            <a:r>
              <a:rPr lang="ru-RU" sz="2400" dirty="0"/>
              <a:t>Пономаревой, Сухова, Строганова (линейная)– на 95% (отсутствуют профессии)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 ред. </a:t>
            </a:r>
            <a:r>
              <a:rPr lang="ru-RU" sz="2400" dirty="0"/>
              <a:t>Пономаревой (концентрическая)-95%, </a:t>
            </a:r>
            <a:r>
              <a:rPr lang="ru-RU" sz="2400"/>
              <a:t>без </a:t>
            </a:r>
            <a:r>
              <a:rPr lang="ru-RU" sz="2400" smtClean="0"/>
              <a:t>профессий</a:t>
            </a: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 ред. </a:t>
            </a:r>
            <a:r>
              <a:rPr lang="ru-RU" sz="2400" dirty="0"/>
              <a:t>Пасечника (линейный курс) – 95%, нет профессий, </a:t>
            </a:r>
            <a:r>
              <a:rPr lang="ru-RU" sz="2400" dirty="0" smtClean="0"/>
              <a:t>вирусов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Под </a:t>
            </a:r>
            <a:r>
              <a:rPr lang="ru-RU" sz="2400" dirty="0" err="1" smtClean="0"/>
              <a:t>ред.Сивоглазова</a:t>
            </a:r>
            <a:r>
              <a:rPr lang="ru-RU" sz="2400" dirty="0" smtClean="0"/>
              <a:t>, Плешакова (наш) – 65%, нет профессий, тем по сообществам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/>
              <a:t>Под </a:t>
            </a:r>
            <a:r>
              <a:rPr lang="ru-RU" sz="2400" b="1" dirty="0" err="1" smtClean="0"/>
              <a:t>ред.Мансуровой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Рохлова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Мишняевой</a:t>
            </a:r>
            <a:r>
              <a:rPr lang="ru-RU" sz="2400" b="1" dirty="0" smtClean="0"/>
              <a:t> – 100%</a:t>
            </a:r>
            <a:endParaRPr lang="ru-RU" sz="2400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501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2201" r="17621" b="16401"/>
          <a:stretch/>
        </p:blipFill>
        <p:spPr>
          <a:xfrm>
            <a:off x="6876256" y="229506"/>
            <a:ext cx="2061758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Изменения в новых ФГОС НОО и ООО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Утвердили </a:t>
            </a:r>
            <a:r>
              <a:rPr lang="ru-RU" sz="2400" dirty="0" smtClean="0"/>
              <a:t>обновленные </a:t>
            </a:r>
            <a:r>
              <a:rPr lang="ru-RU" sz="2400" dirty="0"/>
              <a:t>ФГОС начального и основного общего образования (приказы </a:t>
            </a:r>
            <a:r>
              <a:rPr lang="ru-RU" sz="2400" dirty="0" err="1"/>
              <a:t>Минпросвещения</a:t>
            </a:r>
            <a:r>
              <a:rPr lang="ru-RU" sz="2400" dirty="0"/>
              <a:t> от 31.05.2021 № 286 и № 287). В </a:t>
            </a:r>
            <a:r>
              <a:rPr lang="ru-RU" sz="2400" dirty="0" smtClean="0"/>
              <a:t> </a:t>
            </a:r>
            <a:r>
              <a:rPr lang="ru-RU" sz="2400" dirty="0"/>
              <a:t>ФГОС НОО и ООО внесли </a:t>
            </a:r>
            <a:r>
              <a:rPr lang="ru-RU" sz="2400" dirty="0" smtClean="0"/>
              <a:t>изменения </a:t>
            </a:r>
            <a:r>
              <a:rPr lang="ru-RU" sz="2400" dirty="0"/>
              <a:t>по сравнению со старыми стандартами. </a:t>
            </a:r>
            <a:endParaRPr lang="ru-RU" sz="2400" dirty="0" smtClean="0"/>
          </a:p>
          <a:p>
            <a:r>
              <a:rPr lang="ru-RU" sz="2400" dirty="0"/>
              <a:t>Ключевое отличие новой редакции ФГОС — конкретизация. Каждое требование раскрыто и четко сформулировано. 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Появление нового понятия «функциональная грамотность»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1545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Рабочая программа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2201" b="2919"/>
          <a:stretch/>
        </p:blipFill>
        <p:spPr>
          <a:xfrm>
            <a:off x="5580112" y="4077072"/>
            <a:ext cx="3387294" cy="25732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Составляется в конструкторе рабочих программ (предварительно зарегистрироваться)</a:t>
            </a:r>
          </a:p>
          <a:p>
            <a:r>
              <a:rPr lang="ru-RU" sz="2400" dirty="0" smtClean="0"/>
              <a:t>НЕЛЬЗЯ в рабочей программе менять местами разделы</a:t>
            </a:r>
          </a:p>
          <a:p>
            <a:r>
              <a:rPr lang="ru-RU" sz="2400" dirty="0" smtClean="0"/>
              <a:t>Количество , название и ОБЯЗАТЕЛЬНОСТЬ оценивания практических и лабораторных работ прописывается в рабочей программе (не более 15% рабочей программы можно менять)</a:t>
            </a:r>
          </a:p>
          <a:p>
            <a:endParaRPr lang="ru-RU" sz="2400" dirty="0"/>
          </a:p>
          <a:p>
            <a:r>
              <a:rPr lang="ru-RU" sz="2400" dirty="0" smtClean="0"/>
              <a:t>В планировании прописываются практические и лабораторные работы по ПРОГРАММЕ, выбранные учителем из примерной рабочей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56924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2201" r="17621" b="16401"/>
          <a:stretch/>
        </p:blipFill>
        <p:spPr>
          <a:xfrm>
            <a:off x="6709019" y="4005064"/>
            <a:ext cx="2061758" cy="23762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332656"/>
            <a:ext cx="8568952" cy="590465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ФГОС третьего поколения определяет функциональную грамотность как способность решать учебные задачи и жизненные ситуации на основе сформированных предметных, </a:t>
            </a:r>
            <a:r>
              <a:rPr lang="ru-RU" dirty="0" err="1"/>
              <a:t>метапредметных</a:t>
            </a:r>
            <a:r>
              <a:rPr lang="ru-RU" dirty="0"/>
              <a:t> и универсальных способов деятельности. </a:t>
            </a:r>
            <a:endParaRPr lang="ru-RU" dirty="0" smtClean="0"/>
          </a:p>
          <a:p>
            <a:r>
              <a:rPr lang="ru-RU" dirty="0" smtClean="0"/>
              <a:t>Ученики </a:t>
            </a:r>
            <a:r>
              <a:rPr lang="ru-RU" dirty="0"/>
              <a:t>должны понимать, как изучаемые предметы помогают найти профессию и место в жизни. </a:t>
            </a:r>
            <a:endParaRPr lang="ru-RU" dirty="0" smtClean="0"/>
          </a:p>
          <a:p>
            <a:r>
              <a:rPr lang="ru-RU" dirty="0"/>
              <a:t>Н</a:t>
            </a:r>
            <a:r>
              <a:rPr lang="ru-RU" dirty="0" smtClean="0"/>
              <a:t>е</a:t>
            </a:r>
            <a:r>
              <a:rPr lang="ru-RU" dirty="0"/>
              <a:t> идет речи об обязательном введении отдельных уроков. </a:t>
            </a:r>
            <a:endParaRPr lang="ru-RU" dirty="0" smtClean="0"/>
          </a:p>
          <a:p>
            <a:r>
              <a:rPr lang="ru-RU" dirty="0" smtClean="0"/>
              <a:t>Предполагается</a:t>
            </a:r>
            <a:r>
              <a:rPr lang="ru-RU" dirty="0"/>
              <a:t>, что в образовательный процесс будут органично встраиваться формирование и оценка различных видов функциональной грамотности.</a:t>
            </a:r>
          </a:p>
          <a:p>
            <a:r>
              <a:rPr lang="ru-RU" dirty="0"/>
              <a:t>Чтобы функциональная грамотность оперативно вошла в школьную программу, выпустили </a:t>
            </a:r>
            <a:r>
              <a:rPr lang="ru-RU" dirty="0">
                <a:hlinkClick r:id="rId3"/>
              </a:rPr>
              <a:t>специальную </a:t>
            </a:r>
            <a:r>
              <a:rPr lang="ru-RU" dirty="0" smtClean="0">
                <a:hlinkClick r:id="rId3"/>
              </a:rPr>
              <a:t>методичку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02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2201" r="17621" b="16401"/>
          <a:stretch/>
        </p:blipFill>
        <p:spPr>
          <a:xfrm>
            <a:off x="6638511" y="1916832"/>
            <a:ext cx="2061758" cy="2376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/>
              <a:t>ФЕДЕРАЛЬНАЯ СЛУЖБА ПО НАДЗОРУ В СФЕРЕ ОБРАЗОВАНИЯ И НАУКИ</a:t>
            </a:r>
            <a:br>
              <a:rPr lang="ru-RU" sz="2000" dirty="0"/>
            </a:br>
            <a:r>
              <a:rPr lang="ru-RU" sz="2000" dirty="0"/>
              <a:t>МИНИСТЕРСТВО ПРОСВЕЩЕНИЯ РОССИЙСКОЙ ФЕДЕРАЦИИ</a:t>
            </a:r>
            <a:br>
              <a:rPr lang="ru-RU" sz="2000" dirty="0"/>
            </a:br>
            <a:r>
              <a:rPr lang="ru-RU" sz="2000" dirty="0"/>
              <a:t>ПРИКАЗ</a:t>
            </a:r>
            <a:br>
              <a:rPr lang="ru-RU" sz="2000" dirty="0"/>
            </a:br>
            <a:r>
              <a:rPr lang="ru-RU" sz="2000" dirty="0"/>
              <a:t>от 6 мая 2019 года N 590/219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92500"/>
          </a:bodyPr>
          <a:lstStyle/>
          <a:p>
            <a:endParaRPr lang="ru-RU" dirty="0" smtClean="0">
              <a:solidFill>
                <a:srgbClr val="002060"/>
              </a:solidFill>
              <a:hlinkClick r:id="rId4"/>
            </a:endParaRPr>
          </a:p>
          <a:p>
            <a:endParaRPr lang="ru-RU" dirty="0">
              <a:solidFill>
                <a:srgbClr val="002060"/>
              </a:solidFill>
              <a:hlinkClick r:id="rId4"/>
            </a:endParaRPr>
          </a:p>
          <a:p>
            <a:r>
              <a:rPr lang="ru-RU" sz="2800" dirty="0" smtClean="0">
                <a:solidFill>
                  <a:srgbClr val="002060"/>
                </a:solidFill>
                <a:hlinkClick r:id="rId4"/>
              </a:rPr>
              <a:t>Утверждена:</a:t>
            </a:r>
            <a:endParaRPr lang="ru-RU" sz="2800" dirty="0">
              <a:solidFill>
                <a:srgbClr val="002060"/>
              </a:solidFill>
              <a:hlinkClick r:id="rId4"/>
            </a:endParaRPr>
          </a:p>
          <a:p>
            <a:r>
              <a:rPr lang="ru-RU" sz="2800" dirty="0" smtClean="0">
                <a:solidFill>
                  <a:srgbClr val="002060"/>
                </a:solidFill>
                <a:hlinkClick r:id="rId4"/>
              </a:rPr>
              <a:t>Методология </a:t>
            </a:r>
            <a:r>
              <a:rPr lang="ru-RU" sz="2800" dirty="0">
                <a:solidFill>
                  <a:srgbClr val="002060"/>
                </a:solidFill>
                <a:hlinkClick r:id="rId4"/>
              </a:rPr>
              <a:t>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10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t="12201" r="17621" b="16401"/>
          <a:stretch/>
        </p:blipFill>
        <p:spPr>
          <a:xfrm>
            <a:off x="6876256" y="229506"/>
            <a:ext cx="2061758" cy="23762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208912" cy="4525963"/>
          </a:xfrm>
        </p:spPr>
        <p:txBody>
          <a:bodyPr>
            <a:normAutofit/>
          </a:bodyPr>
          <a:lstStyle/>
          <a:p>
            <a:r>
              <a:rPr lang="ru-RU" sz="2400" dirty="0"/>
              <a:t>Обновленные стандарты коснутся детей, которые пойдут в первые и пятые классы в сентябре 2022 года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Актуальные ФГОС фокусируются на практических навыках детей: они должны понимать, как связаны предметы и как помогают в реальной жизни. 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Среди новшеств выделяются: вариативность, функциональная грамотность, единство воспитания и обучения и необязательность второго иностранного языка.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503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Вариативность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2201" b="2919"/>
          <a:stretch/>
        </p:blipFill>
        <p:spPr>
          <a:xfrm>
            <a:off x="5580112" y="4077072"/>
            <a:ext cx="3387294" cy="25732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Школы </a:t>
            </a:r>
            <a:r>
              <a:rPr lang="ru-RU" sz="2400" dirty="0"/>
              <a:t>все больше должны ориентироваться на потребности учеников и предлагать им различные </a:t>
            </a:r>
            <a:r>
              <a:rPr lang="ru-RU" sz="2400" dirty="0" smtClean="0"/>
              <a:t>варианты </a:t>
            </a:r>
            <a:r>
              <a:rPr lang="ru-RU" sz="2400" dirty="0"/>
              <a:t>программ в рамках одного уровня образования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1</a:t>
            </a:r>
            <a:r>
              <a:rPr lang="ru-RU" sz="2400" dirty="0" smtClean="0"/>
              <a:t> </a:t>
            </a:r>
            <a:r>
              <a:rPr lang="ru-RU" sz="2400" dirty="0"/>
              <a:t>– в структуре программ НОО и ООО школа может предусмотреть учебные предметы, учебные курсы и учебные модули.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 </a:t>
            </a:r>
            <a:r>
              <a:rPr lang="ru-RU" sz="2400" dirty="0"/>
              <a:t>– школа может разрабатывать и реализовывать программы углубленного изучения отдельных предметов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/>
              <a:t> 3</a:t>
            </a:r>
            <a:r>
              <a:rPr lang="ru-RU" sz="2400" dirty="0" smtClean="0"/>
              <a:t> </a:t>
            </a:r>
            <a:r>
              <a:rPr lang="ru-RU" sz="2400" dirty="0"/>
              <a:t>– школа может разрабатывать и реализовывать индивидуальные учебные планы в соответствии с образовательными потребностями и интересами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383380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Планируемые результаты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b="15340"/>
          <a:stretch/>
        </p:blipFill>
        <p:spPr>
          <a:xfrm>
            <a:off x="1691680" y="3284984"/>
            <a:ext cx="6012160" cy="33123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</a:t>
            </a:r>
            <a:r>
              <a:rPr lang="ru-RU" sz="2400" dirty="0" smtClean="0"/>
              <a:t>обновленных </a:t>
            </a:r>
            <a:r>
              <a:rPr lang="ru-RU" sz="2400" dirty="0"/>
              <a:t>ФГОС подробнее описывают результаты освоения ООП НОО и ООО – личностные, </a:t>
            </a:r>
            <a:r>
              <a:rPr lang="ru-RU" sz="2400" dirty="0" err="1"/>
              <a:t>метапредметные</a:t>
            </a:r>
            <a:r>
              <a:rPr lang="ru-RU" sz="2400" dirty="0"/>
              <a:t>, предметные</a:t>
            </a:r>
          </a:p>
        </p:txBody>
      </p:sp>
    </p:spTree>
    <p:extLst>
      <p:ext uri="{BB962C8B-B14F-4D97-AF65-F5344CB8AC3E}">
        <p14:creationId xmlns:p14="http://schemas.microsoft.com/office/powerpoint/2010/main" val="98769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Предметные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</a:t>
            </a:r>
            <a:r>
              <a:rPr lang="ru-RU" sz="2400" dirty="0" smtClean="0"/>
              <a:t>еткие </a:t>
            </a:r>
            <a:r>
              <a:rPr lang="ru-RU" sz="2400" dirty="0"/>
              <a:t>требования к предметным результатам по каждой учебной </a:t>
            </a:r>
            <a:r>
              <a:rPr lang="ru-RU" sz="2400" dirty="0" smtClean="0"/>
              <a:t>дисциплине</a:t>
            </a:r>
            <a:endParaRPr lang="ru-RU" sz="2400" dirty="0"/>
          </a:p>
          <a:p>
            <a:r>
              <a:rPr lang="ru-RU" sz="2400" dirty="0" smtClean="0"/>
              <a:t>По годам обучения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51733"/>
            <a:ext cx="3285567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3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Л</a:t>
            </a:r>
            <a:r>
              <a:rPr lang="ru-RU" sz="2400" dirty="0" smtClean="0"/>
              <a:t>ичностные </a:t>
            </a:r>
            <a:r>
              <a:rPr lang="ru-RU" sz="2400" dirty="0"/>
              <a:t>результаты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9551" r="15094" b="4850"/>
          <a:stretch/>
        </p:blipFill>
        <p:spPr>
          <a:xfrm>
            <a:off x="5094011" y="3284984"/>
            <a:ext cx="3619402" cy="33843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Личностные </a:t>
            </a:r>
            <a:r>
              <a:rPr lang="ru-RU" sz="2400" dirty="0"/>
              <a:t>результаты группируются по направлениям воспитания: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гражданско-патриотическое;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духовно-нравственное;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эстетическое;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физическое воспитание, формирование культуры здоровья и эмоционального благополучия;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трудовое;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экологическое;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dirty="0"/>
              <a:t>ценность научного познания</a:t>
            </a:r>
          </a:p>
        </p:txBody>
      </p:sp>
    </p:spTree>
    <p:extLst>
      <p:ext uri="{BB962C8B-B14F-4D97-AF65-F5344CB8AC3E}">
        <p14:creationId xmlns:p14="http://schemas.microsoft.com/office/powerpoint/2010/main" val="2159759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842</Words>
  <Application>Microsoft Office PowerPoint</Application>
  <PresentationFormat>Экран (4:3)</PresentationFormat>
  <Paragraphs>106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РМО</vt:lpstr>
      <vt:lpstr>Изменения в новых ФГОС НОО и ООО</vt:lpstr>
      <vt:lpstr>Презентация PowerPoint</vt:lpstr>
      <vt:lpstr>ФЕДЕРАЛЬНАЯ СЛУЖБА ПО НАДЗОРУ В СФЕРЕ ОБРАЗОВАНИЯ И НАУКИ МИНИСТЕРСТВО ПРОСВЕЩЕНИЯ РОССИЙСКОЙ ФЕДЕРАЦИИ ПРИКАЗ от 6 мая 2019 года N 590/219 </vt:lpstr>
      <vt:lpstr>Презентация PowerPoint</vt:lpstr>
      <vt:lpstr>Вариативность</vt:lpstr>
      <vt:lpstr>Планируемые результаты</vt:lpstr>
      <vt:lpstr>Предметные результаты</vt:lpstr>
      <vt:lpstr>Личностные результаты </vt:lpstr>
      <vt:lpstr>Метапредметные результаты</vt:lpstr>
      <vt:lpstr>Презентация PowerPoint</vt:lpstr>
      <vt:lpstr>Рабочие программы педагогов</vt:lpstr>
      <vt:lpstr>Требования к рабочим программам</vt:lpstr>
      <vt:lpstr>Оснащение кабинетов</vt:lpstr>
      <vt:lpstr>Психолого-педагогические условия</vt:lpstr>
      <vt:lpstr>Повышение квалификации педагогов</vt:lpstr>
      <vt:lpstr>Требования к рабочим программам</vt:lpstr>
      <vt:lpstr>УМК</vt:lpstr>
      <vt:lpstr>Существующие учебники </vt:lpstr>
      <vt:lpstr>Рабочая программа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Admin</cp:lastModifiedBy>
  <cp:revision>44</cp:revision>
  <dcterms:created xsi:type="dcterms:W3CDTF">2019-12-19T06:42:29Z</dcterms:created>
  <dcterms:modified xsi:type="dcterms:W3CDTF">2022-04-26T15:46:53Z</dcterms:modified>
</cp:coreProperties>
</file>