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5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CE7186-5AB6-4EA6-A350-F2A4BD5E6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90D4B88-A157-4FB1-A425-AB2A9D669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EB90037-1BC0-4FEA-AFD3-680BC56A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0590123-2DCC-4E2B-88AE-7EC3F6CE6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C1D5B9C-EC88-4E2D-A6ED-516255E70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4E8F26A-C6A8-4805-BBA1-23A629F4AF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58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D22556-7316-4B18-ABD5-769790E40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E3D293A-D8AA-4041-9FAF-3358F5FE6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78D14FA-49F9-40FC-B17D-7DFE89C11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BEADB11-729D-4FD2-99DB-1D239330B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09AD55D-1BF2-48B4-8ACD-F673367B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44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8B7A932-1047-45E9-A860-2ADB5B3664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B6EDA1E-44E4-4641-82CE-96C6F2D31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7D7081C-0194-4897-B7FC-9DCC52268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B0A5D7B-B4B8-4B90-A0A2-12631FE6F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75BBD32-D082-458E-A9ED-5B9C6EB50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27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DFEE06-6E48-4C4D-A71F-C2B778051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860A0F2-68C5-4212-AD2C-1943252E8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F6ACD53-904A-485E-B1BB-412E2FCB9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FE8050B-D8EE-4DD0-95E5-CA1F9981E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2F79FD9-B2D9-4085-ABC6-22F49DD20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04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A3E00A-4BCE-4006-A66E-7632B5116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7AF77FD-0433-4310-9E66-7B7B6051A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C637A47-9CF6-4702-B32D-65D5FE68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2A29316-8D2A-4FD3-A1C0-2A5236FCC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B866BFA-D573-49A5-9875-47872580A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68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8C3012-55E7-493D-BB4C-4A8DA26F6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0C4B89E-9F5F-4F7B-9328-F71A849CC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6388D9F-E539-461C-9387-2FAF369F3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C8A510E-11D7-417C-9A3C-6C6918B48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FC9F1D9-C80E-43D1-AAC8-94945B73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5F49B2E-4F59-4104-AEB6-F23423646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854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A72B24-01B7-4A81-A3E6-553EB5656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300D63C-4046-4033-819E-30705E05E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F91FBAD-4CD7-48B6-9141-5B8E674516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011C4DF-28C1-4821-918D-A9014D9BE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BFC491A-AA42-4B02-80A2-82AB70952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7FAC7A2-0C86-45A2-8A6C-063E825BA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03CADE8-9DE8-4490-870B-06938E7DA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8A4DEBA-A96E-47F1-B0BD-CA2769A0D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20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0AE547-5A90-49BC-A059-B58258F37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BB9779E-3E45-47FD-994A-0A60EF8E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D9B2A91-A5CC-4D09-AF68-91DACC86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06CF5D5-C47E-40AA-A3C3-36839DF7A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62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562618E-3B2A-4ACF-A542-0204F1B9B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AE53B61-0F95-47BF-BFA7-A5E6D669D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3982D59-9D37-4857-9D63-99C35424D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632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8EC1C4-5CBC-4A67-9431-D0E3CCE15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027A0A1-3E88-476D-8C0E-0164AFB43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E8BA306-2B75-4123-8E18-0A12E0215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160CF63-6F4F-448E-B75C-60BB8AB59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BBB68A2-FE8D-4CC4-95F6-C320B5FDD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E44BBB0-65CE-4EA6-9E75-4C22E2E37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991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E2ABA3-C638-453A-9A80-17D310DA4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B4ABE1B-5140-4CD5-8FF7-3478B62A69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C463184-496B-4E05-9E37-3B071838E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0BD0817-3E88-4B72-A98D-BC2BBFF11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E68A376-7642-4899-963D-10601532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AC9FC7D-6C98-4452-83A1-787FECE59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90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A82D898-E915-4466-9684-443741A7F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40BD9E0-98A7-41D0-8A08-4E3D1E54D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26E3937-2BA7-4C55-AF7F-05269A69C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C2EF5-CEE7-4AC2-94EC-2A1C0F915E80}" type="datetimeFigureOut">
              <a:rPr lang="ru-RU" smtClean="0"/>
              <a:pPr/>
              <a:t>16.05.2022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31B9EEE-6150-49BC-8F43-1A684BF89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240203D-588E-41A1-806B-A54C6F388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31A73-AC8B-4A15-BB36-EE995DB8D566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50B182B-4CC1-415F-BD65-70B724D3EBA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7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mk.tosno@yandex.ru" TargetMode="External"/><Relationship Id="rId2" Type="http://schemas.openxmlformats.org/officeDocument/2006/relationships/hyperlink" Target="http://edsoo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oiro.ru/cnppm/fgos-2021/koordinatsionnyy-sovet/?clear_cache=Y" TargetMode="External"/><Relationship Id="rId2" Type="http://schemas.openxmlformats.org/officeDocument/2006/relationships/hyperlink" Target="https://youtu.be/O8YmtcFEOY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omitet.tsn.47edu.ru/images/doc/fgos/pril6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slobodyanik.ant@gmail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7BE39B-FA86-4A4B-ABFB-7C6716A61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562" y="262890"/>
            <a:ext cx="10755392" cy="534924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Информационно-методическое совещание учителей русского языка и литературы</a:t>
            </a:r>
            <a:b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Тосненского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района</a:t>
            </a:r>
            <a:b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тему </a:t>
            </a:r>
            <a:b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600" b="1" dirty="0" smtClean="0"/>
              <a:t>Разработка </a:t>
            </a:r>
            <a:r>
              <a:rPr lang="ru-RU" sz="3600" b="1" dirty="0"/>
              <a:t>учителями-предметниками рабочих программ по учебным предметам, соответствующих требованиям обновленных </a:t>
            </a:r>
            <a:r>
              <a:rPr lang="ru-RU" sz="3600" b="1" dirty="0" smtClean="0"/>
              <a:t>ФГОС</a:t>
            </a:r>
            <a:r>
              <a:rPr lang="ru-RU" sz="3600" dirty="0" smtClean="0"/>
              <a:t>»</a:t>
            </a:r>
            <a:endParaRPr lang="ru-RU" sz="3600" b="1" dirty="0">
              <a:solidFill>
                <a:srgbClr val="E2102B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F1408C5-15EB-45D0-86F9-5FF4D41955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27329" y="3933374"/>
            <a:ext cx="171450" cy="1655762"/>
          </a:xfrm>
        </p:spPr>
        <p:txBody>
          <a:bodyPr>
            <a:normAutofit/>
          </a:bodyPr>
          <a:lstStyle/>
          <a:p>
            <a:pPr algn="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72450" y="5772150"/>
            <a:ext cx="3360420" cy="90868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17.05.2022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4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Структура, оформление и составляющие рабочей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640" y="1611630"/>
            <a:ext cx="11224260" cy="5063489"/>
          </a:xfrm>
        </p:spPr>
        <p:txBody>
          <a:bodyPr>
            <a:noAutofit/>
          </a:bodyPr>
          <a:lstStyle/>
          <a:p>
            <a:pPr algn="just"/>
            <a:r>
              <a:rPr lang="ru-RU" sz="1600" b="1" u="sng" dirty="0" smtClean="0"/>
              <a:t> </a:t>
            </a:r>
            <a:r>
              <a:rPr lang="ru-RU" sz="1600" b="1" i="1" u="sng" dirty="0"/>
              <a:t>Планируемые результаты </a:t>
            </a:r>
            <a:r>
              <a:rPr lang="ru-RU" sz="1600" b="1" i="1" dirty="0"/>
              <a:t>изучения</a:t>
            </a:r>
            <a:r>
              <a:rPr lang="ru-RU" sz="1600" b="1" dirty="0"/>
              <a:t> учебного предмета, учебного курса, учебного модуля должны быть прописаны в соответствии с текстом обновленного федерального государственного образовательного стандарта общего образования. Планируемые результаты должны быть разделены по годам изучения курса.</a:t>
            </a:r>
          </a:p>
          <a:p>
            <a:pPr algn="just"/>
            <a:r>
              <a:rPr lang="ru-RU" sz="1600" b="1" i="1" u="sng" dirty="0" smtClean="0"/>
              <a:t>Тематическое </a:t>
            </a:r>
            <a:r>
              <a:rPr lang="ru-RU" sz="1600" b="1" i="1" u="sng" dirty="0" smtClean="0"/>
              <a:t>планирование</a:t>
            </a:r>
            <a:r>
              <a:rPr lang="ru-RU" sz="1600" b="1" i="1" dirty="0"/>
              <a:t> </a:t>
            </a:r>
            <a:r>
              <a:rPr lang="ru-RU" sz="1600" b="1" i="1" dirty="0" smtClean="0"/>
              <a:t>должно быть </a:t>
            </a:r>
            <a:r>
              <a:rPr lang="ru-RU" sz="1600" b="1" i="1" dirty="0" smtClean="0"/>
              <a:t>составле</a:t>
            </a:r>
            <a:r>
              <a:rPr lang="ru-RU" sz="1600" b="1" i="1" dirty="0" smtClean="0"/>
              <a:t>но </a:t>
            </a:r>
            <a:r>
              <a:rPr lang="ru-RU" sz="1600" b="1" dirty="0" smtClean="0"/>
              <a:t>с </a:t>
            </a:r>
            <a:r>
              <a:rPr lang="ru-RU" sz="1600" b="1" dirty="0"/>
              <a:t>определением основных видов учебной деятельности обучающихся по предмету, количества академических часов: в целом по теме (разделу); конкретного количества практических, контрольных работ, </a:t>
            </a:r>
            <a:r>
              <a:rPr lang="ru-RU" sz="1600" b="1" dirty="0" smtClean="0"/>
              <a:t>с указанием перечня </a:t>
            </a:r>
            <a:r>
              <a:rPr lang="ru-RU" sz="1600" b="1" dirty="0"/>
              <a:t>электронных образовательных ресурсов: </a:t>
            </a:r>
          </a:p>
          <a:p>
            <a:pPr marL="0" indent="0" algn="just">
              <a:buNone/>
            </a:pPr>
            <a:r>
              <a:rPr lang="ru-RU" sz="1600" b="1" dirty="0"/>
              <a:t>- перечень разделов, тем и последовательность их изучения;</a:t>
            </a:r>
          </a:p>
          <a:p>
            <a:pPr marL="0" indent="0" algn="just">
              <a:buNone/>
            </a:pPr>
            <a:r>
              <a:rPr lang="ru-RU" sz="1600" b="1" dirty="0"/>
              <a:t>- количество академических часов на изучение каждого раздела и каждой темы;</a:t>
            </a:r>
          </a:p>
          <a:p>
            <a:pPr marL="0" indent="0" algn="just">
              <a:buNone/>
            </a:pPr>
            <a:r>
              <a:rPr lang="ru-RU" sz="1600" b="1" dirty="0"/>
              <a:t>- основные виды учебной деятельности по каждой теме;</a:t>
            </a:r>
          </a:p>
          <a:p>
            <a:pPr marL="0" indent="0" algn="just">
              <a:buNone/>
            </a:pPr>
            <a:r>
              <a:rPr lang="ru-RU" sz="1600" b="1" dirty="0"/>
              <a:t>- перечень электронных (цифровых) образовательных ресурсов по теме, являющихся учебно-методическими материалами (мультимедийные программы, электронные учебники и задачники, электронные библиотеки, виртуальные лаборатории, игровые программы, коллекции цифровых образовательных ресурсов), используемыми для обучения и воспитания различных групп пользователей, представленными в электронном (цифровом) виде и реализующими дидактические возможности ИКТ, содержание которых соответствует законодательству об образовании.</a:t>
            </a:r>
          </a:p>
          <a:p>
            <a:pPr marL="0" indent="0" algn="just">
              <a:buNone/>
            </a:pPr>
            <a:r>
              <a:rPr lang="ru-RU" sz="1600" b="1" dirty="0" smtClean="0"/>
              <a:t>- Количество </a:t>
            </a:r>
            <a:r>
              <a:rPr lang="ru-RU" sz="1600" b="1" dirty="0"/>
              <a:t>контрольных работ, лабораторных, практических работ определяется инструктивно-методическими документами о преподавании учебных предметов и дисциплин, а </a:t>
            </a:r>
            <a:r>
              <a:rPr lang="ru-RU" sz="1600" b="1" dirty="0" smtClean="0"/>
              <a:t>также </a:t>
            </a:r>
            <a:r>
              <a:rPr lang="ru-RU" sz="1600" b="1" dirty="0"/>
              <a:t>в соответствии с примерной программой по предмету.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32544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Структура, оформление и составляющие рабочей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5120639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i="1" dirty="0" smtClean="0"/>
              <a:t> Требования к календарно-тематическому планированию </a:t>
            </a:r>
          </a:p>
          <a:p>
            <a:pPr marL="0" indent="0" algn="ctr">
              <a:buNone/>
            </a:pPr>
            <a:r>
              <a:rPr lang="ru-RU" b="1" i="1" dirty="0" smtClean="0"/>
              <a:t>(приложение к рабочей программе) :</a:t>
            </a:r>
          </a:p>
          <a:p>
            <a:r>
              <a:rPr lang="ru-RU" dirty="0" smtClean="0"/>
              <a:t> </a:t>
            </a:r>
            <a:r>
              <a:rPr lang="ru-RU" dirty="0"/>
              <a:t>Календарно-тематическое планирование является персонифицированным документом, отражающим освоение программы в конкретном классе, организованное конкретным педагогом. Изменения в процессе учебного </a:t>
            </a:r>
            <a:r>
              <a:rPr lang="ru-RU" dirty="0" smtClean="0"/>
              <a:t>года </a:t>
            </a:r>
            <a:r>
              <a:rPr lang="ru-RU" dirty="0"/>
              <a:t>вносятся в календарно-тематическое планирование, а не в рабочую программу, поскольку ее реализация должна быть обеспечена полностью. </a:t>
            </a:r>
          </a:p>
          <a:p>
            <a:r>
              <a:rPr lang="ru-RU" dirty="0" smtClean="0"/>
              <a:t>Календарно-тематическое </a:t>
            </a:r>
            <a:r>
              <a:rPr lang="ru-RU" dirty="0"/>
              <a:t>планирование учителя к рабочей программе конкретизирует содержание тем, разделов. </a:t>
            </a:r>
          </a:p>
          <a:p>
            <a:r>
              <a:rPr lang="ru-RU" dirty="0" smtClean="0"/>
              <a:t>Календарно-тематическое </a:t>
            </a:r>
            <a:r>
              <a:rPr lang="ru-RU" dirty="0"/>
              <a:t>планировании разрабатывается учителем на каждый учебный год сроком до первого сентября текущего учебного года. </a:t>
            </a:r>
          </a:p>
          <a:p>
            <a:r>
              <a:rPr lang="ru-RU" dirty="0" smtClean="0"/>
              <a:t>Требования </a:t>
            </a:r>
            <a:r>
              <a:rPr lang="ru-RU" dirty="0"/>
              <a:t>к структуре календарно-тематического планирования разрабатываются заместителем директора по УВР, утверждаются приказом директора образовательной организации до первого сентября текущего учебного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176191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разработки и утверждения рабочей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 </a:t>
            </a:r>
            <a:r>
              <a:rPr lang="ru-RU" dirty="0"/>
              <a:t>Рабочие программы по учебным предметам, учебным </a:t>
            </a:r>
            <a:r>
              <a:rPr lang="ru-RU" dirty="0" smtClean="0"/>
              <a:t>курсам (курсам </a:t>
            </a:r>
            <a:r>
              <a:rPr lang="ru-RU" dirty="0"/>
              <a:t>внеурочной деятельности) разрабатываются и утверждаются образовательным учреждением самостоятельно.</a:t>
            </a:r>
          </a:p>
          <a:p>
            <a:pPr algn="just"/>
            <a:r>
              <a:rPr lang="ru-RU" dirty="0" smtClean="0"/>
              <a:t>Рабочая </a:t>
            </a:r>
            <a:r>
              <a:rPr lang="ru-RU" dirty="0"/>
              <a:t>программа разрабатывается учителем (группой учителей, ШМО, специалистов по данному предмету). Разработка рабочей программы по предмету может стать результатом работы методического объединения учителей предметников, в этом случае по ней могут работать все учителя, преподающие этот предмет в данной образовательной организации. В соответствии со статьей 47 ФЗ «Об образовании в РФ» педагогические работники имеют право на творческую инициативу, разработку и применение авторских программ в пределах реализуемой образовательной программы, отдельного учебного предмета, курса, дисциплины (модуля).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Рабочие программы учебных курсов, учебных предметов (курсов внеурочной деятельности) составляются как на уровень обучения (начальное общее образование и т.д.), так и на параллель классов (по решению школьного методического объединения).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887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Порядок разработки и утверждения рабочей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Рабочие </a:t>
            </a:r>
            <a:r>
              <a:rPr lang="ru-RU" dirty="0"/>
              <a:t>программы перед утверждением должны рассматриваться  на методических объединениях в период с 01 по 30 июня, по итогам рассмотрения оформляется протокол. Методическое объединение принимает решение «рекомендовать к утверждению».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Рабочие программы, являясь частью содержательного раздела основной образовательной программы школы, утверждаются приказом ОУ об утверждении основной образовательной программы и не требуют отдельного приказа. Экземпляр рабочей программы входит как структурный элемент в основную образовательную программу ОУ, календарно-тематическое планирование используется учителем в повседневной деятельности.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Рабочие программы учебных курсов, учебных предметов, учебных модулей и курсов внеурочной деятельности должны быть сброшюрованы (прошиты), хранятся строго в учреждении. 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Администрация образовательного учреждения осуществляет контроль реализации рабочих программ в соответствии с планом </a:t>
            </a:r>
            <a:r>
              <a:rPr lang="ru-RU" dirty="0" err="1"/>
              <a:t>внутришкольного</a:t>
            </a:r>
            <a:r>
              <a:rPr lang="ru-RU" dirty="0"/>
              <a:t> контроля.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594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Организационные вопросы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Объявление</a:t>
            </a:r>
          </a:p>
          <a:p>
            <a:pPr marL="0" indent="0" algn="just">
              <a:buNone/>
            </a:pPr>
            <a:r>
              <a:rPr lang="ru-RU" dirty="0" smtClean="0"/>
              <a:t>В 2022/23 учебном году в ОО </a:t>
            </a:r>
            <a:r>
              <a:rPr lang="ru-RU" dirty="0" err="1" smtClean="0"/>
              <a:t>Тосненского</a:t>
            </a:r>
            <a:r>
              <a:rPr lang="ru-RU" dirty="0" smtClean="0"/>
              <a:t> района </a:t>
            </a:r>
            <a:r>
              <a:rPr lang="ru-RU" dirty="0"/>
              <a:t>на уровне РМО </a:t>
            </a:r>
            <a:r>
              <a:rPr lang="ru-RU" dirty="0" smtClean="0"/>
              <a:t>вводится единая методическая неделя.</a:t>
            </a:r>
          </a:p>
          <a:p>
            <a:pPr marL="0" indent="0" algn="just">
              <a:buNone/>
            </a:pPr>
            <a:r>
              <a:rPr lang="ru-RU" dirty="0" smtClean="0"/>
              <a:t>Для проведения единой районной методической недели для учителей русского языка и литературы запланирована первая декада апреля. В рамках этого мероприятия будут проводиться районные методические семинары (как теоретические, так и практические с посещением открытых уроков), а также ставший уже традиционным литературный фестиваль. </a:t>
            </a:r>
          </a:p>
          <a:p>
            <a:pPr marL="0" indent="0" algn="just">
              <a:buNone/>
            </a:pPr>
            <a:r>
              <a:rPr lang="ru-RU" dirty="0" smtClean="0"/>
              <a:t>Самое время – вспомнить последнего победителя, так как литературный фестиваль в апреле 2023 года едет к нему!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031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5675"/>
          </a:xfrm>
        </p:spPr>
        <p:txBody>
          <a:bodyPr/>
          <a:lstStyle/>
          <a:p>
            <a:pPr algn="ctr"/>
            <a:r>
              <a:rPr lang="ru-RU" b="1" dirty="0" smtClean="0"/>
              <a:t>Спасибо за внимание!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25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0370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Цель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информационно-методического </a:t>
            </a:r>
            <a:r>
              <a:rPr lang="ru-RU" b="1" dirty="0"/>
              <a:t>совещания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11137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1600" b="1" i="1" dirty="0" smtClean="0">
                <a:latin typeface="+mj-lt"/>
              </a:rPr>
              <a:t>Добрый </a:t>
            </a:r>
            <a:r>
              <a:rPr lang="ru-RU" sz="1600" b="1" i="1" dirty="0">
                <a:latin typeface="+mj-lt"/>
              </a:rPr>
              <a:t>день! Необходимо обеспечить разработку учителями-предметниками рабочих </a:t>
            </a:r>
            <a:r>
              <a:rPr lang="ru-RU" sz="1600" b="1" i="1" dirty="0">
                <a:latin typeface="+mj-lt"/>
                <a:cs typeface="Times New Roman" pitchFamily="18" charset="0"/>
              </a:rPr>
              <a:t>программ</a:t>
            </a:r>
            <a:r>
              <a:rPr lang="ru-RU" sz="1600" b="1" i="1" dirty="0">
                <a:latin typeface="+mj-lt"/>
              </a:rPr>
              <a:t> по учебным предметам, соответствующих требованиям обновленных ФГОС, с использованием конструктора рабочих программ на сайте </a:t>
            </a:r>
            <a:r>
              <a:rPr lang="ru-RU" sz="1600" b="1" i="1" u="sng" dirty="0">
                <a:latin typeface="+mj-lt"/>
                <a:hlinkClick r:id="rId2"/>
              </a:rPr>
              <a:t>edsoo.ru</a:t>
            </a:r>
            <a:r>
              <a:rPr lang="ru-RU" sz="1600" b="1" i="1" dirty="0">
                <a:latin typeface="+mj-lt"/>
              </a:rPr>
              <a:t> согласно графику</a:t>
            </a:r>
            <a:r>
              <a:rPr lang="ru-RU" sz="1600" b="1" i="1" dirty="0" smtClean="0">
                <a:latin typeface="+mj-lt"/>
              </a:rPr>
              <a:t>.</a:t>
            </a:r>
            <a:endParaRPr lang="ru-RU" sz="1600" b="1" i="1" dirty="0">
              <a:latin typeface="+mj-lt"/>
            </a:endParaRPr>
          </a:p>
          <a:p>
            <a:pPr algn="just">
              <a:lnSpc>
                <a:spcPct val="120000"/>
              </a:lnSpc>
            </a:pPr>
            <a:r>
              <a:rPr lang="ru-RU" sz="1600" b="1" i="1" dirty="0">
                <a:latin typeface="+mj-lt"/>
              </a:rPr>
              <a:t>Руководителям районных методических объединений</a:t>
            </a:r>
            <a:r>
              <a:rPr lang="ru-RU" sz="1600" b="1" dirty="0">
                <a:latin typeface="+mj-lt"/>
              </a:rPr>
              <a:t> предоставить информацию о </a:t>
            </a:r>
            <a:r>
              <a:rPr lang="ru-RU" sz="1600" b="1">
                <a:latin typeface="+mj-lt"/>
              </a:rPr>
              <a:t>разработке </a:t>
            </a:r>
            <a:r>
              <a:rPr lang="ru-RU" sz="1600" b="1" smtClean="0">
                <a:latin typeface="+mj-lt"/>
              </a:rPr>
              <a:t>учителями–предметниками </a:t>
            </a:r>
            <a:r>
              <a:rPr lang="ru-RU" sz="1600" b="1" dirty="0">
                <a:latin typeface="+mj-lt"/>
              </a:rPr>
              <a:t>рабочих программ по учебным предметам, соответствующих требованиям обновленных ФГОС, с использованием конструктора рабочих программ на сайте </a:t>
            </a:r>
            <a:r>
              <a:rPr lang="ru-RU" sz="1600" b="1" u="sng" dirty="0">
                <a:latin typeface="+mj-lt"/>
                <a:hlinkClick r:id="rId2"/>
              </a:rPr>
              <a:t>edsoo.ru</a:t>
            </a:r>
            <a:r>
              <a:rPr lang="ru-RU" sz="1600" b="1" dirty="0">
                <a:latin typeface="+mj-lt"/>
              </a:rPr>
              <a:t> на электронный адрес </a:t>
            </a:r>
            <a:r>
              <a:rPr lang="ru-RU" sz="1600" b="1" u="sng" dirty="0">
                <a:latin typeface="+mj-lt"/>
                <a:hlinkClick r:id="rId3"/>
              </a:rPr>
              <a:t>rmk.tosno@yandex.ru</a:t>
            </a:r>
            <a:r>
              <a:rPr lang="ru-RU" sz="1600" b="1" dirty="0">
                <a:latin typeface="+mj-lt"/>
              </a:rPr>
              <a:t> согласно графику в соответствии с прилагаемой формой</a:t>
            </a:r>
            <a:r>
              <a:rPr lang="ru-RU" sz="1600" b="1" dirty="0" smtClean="0">
                <a:latin typeface="+mj-lt"/>
              </a:rPr>
              <a:t>.</a:t>
            </a:r>
            <a:endParaRPr lang="ru-RU" sz="1600" b="1" dirty="0">
              <a:latin typeface="+mj-lt"/>
            </a:endParaRPr>
          </a:p>
          <a:p>
            <a:pPr algn="just">
              <a:lnSpc>
                <a:spcPct val="120000"/>
              </a:lnSpc>
            </a:pPr>
            <a:r>
              <a:rPr lang="ru-RU" sz="1600" b="1" dirty="0" smtClean="0">
                <a:latin typeface="+mj-lt"/>
              </a:rPr>
              <a:t>Достаточно </a:t>
            </a:r>
            <a:r>
              <a:rPr lang="ru-RU" sz="1600" b="1" dirty="0">
                <a:latin typeface="+mj-lt"/>
              </a:rPr>
              <a:t>разработать одну программу для одного класса, НО по каждому предмету, который преподает учитель. Обязательно в личном кабинете у программы должен быть статус "завершенная рабочая программа". Данные подавать ВЕРНЫЕ, проходит федеральный мониторинг. Работа в конструкторе не означает, что </a:t>
            </a:r>
            <a:r>
              <a:rPr lang="ru-RU" sz="1600" b="1" dirty="0" smtClean="0">
                <a:latin typeface="+mj-lt"/>
              </a:rPr>
              <a:t>программу надо утвердить сейчас; </a:t>
            </a:r>
            <a:r>
              <a:rPr lang="ru-RU" sz="1600" b="1" dirty="0">
                <a:latin typeface="+mj-lt"/>
              </a:rPr>
              <a:t>потом можно внести в нее все необходимые </a:t>
            </a:r>
            <a:r>
              <a:rPr lang="ru-RU" sz="1600" b="1" dirty="0" smtClean="0">
                <a:latin typeface="+mj-lt"/>
              </a:rPr>
              <a:t>изменения.</a:t>
            </a:r>
            <a:endParaRPr lang="ru-RU" sz="1600" b="1" dirty="0">
              <a:latin typeface="+mj-lt"/>
            </a:endParaRPr>
          </a:p>
          <a:p>
            <a:pPr algn="just">
              <a:lnSpc>
                <a:spcPct val="120000"/>
              </a:lnSpc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5810" y="1211581"/>
            <a:ext cx="10199370" cy="13944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Ссылки на </a:t>
            </a:r>
            <a:r>
              <a:rPr lang="ru-RU" sz="40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видеоинструкцию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работе </a:t>
            </a:r>
            <a:b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Конструктором рабочих программ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925830" y="2548890"/>
            <a:ext cx="9589770" cy="2811780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en-AU" b="1" dirty="0">
                <a:hlinkClick r:id="rId2"/>
              </a:rPr>
              <a:t>https://youtu.be/O8YmtcFEOYM</a:t>
            </a:r>
            <a:endParaRPr lang="ru-RU" b="1" dirty="0">
              <a:hlinkClick r:id="rId2"/>
            </a:endParaRPr>
          </a:p>
          <a:p>
            <a:r>
              <a:rPr lang="ru-RU" b="1" dirty="0" err="1" smtClean="0">
                <a:hlinkClick r:id="rId2"/>
              </a:rPr>
              <a:t>Видеоинструкция</a:t>
            </a:r>
            <a:r>
              <a:rPr lang="ru-RU" b="1" dirty="0" smtClean="0">
                <a:hlinkClick r:id="rId2"/>
              </a:rPr>
              <a:t> </a:t>
            </a:r>
            <a:r>
              <a:rPr lang="ru-RU" b="1" dirty="0">
                <a:hlinkClick r:id="rId2"/>
              </a:rPr>
              <a:t>по работе с Конструктором рабочих программ</a:t>
            </a:r>
            <a:r>
              <a:rPr lang="ru-RU" b="1" dirty="0"/>
              <a:t> </a:t>
            </a:r>
            <a:endParaRPr lang="ru-RU" dirty="0"/>
          </a:p>
          <a:p>
            <a:r>
              <a:rPr lang="ru-RU" b="1" dirty="0">
                <a:hlinkClick r:id="rId3"/>
              </a:rPr>
              <a:t>https://loiro.ru/cnppm/fgos-2021/koordinatsionnyy-sovet/?clear_cache=Y</a:t>
            </a:r>
            <a:r>
              <a:rPr lang="ru-RU" b="1" dirty="0"/>
              <a:t> </a:t>
            </a:r>
            <a:endParaRPr lang="ru-RU" dirty="0"/>
          </a:p>
          <a:p>
            <a:r>
              <a:rPr lang="ru-RU" b="1" dirty="0">
                <a:hlinkClick r:id="rId4"/>
              </a:rPr>
              <a:t>https://komitet.tsn.47edu.ru/images/doc/fgos/pril6.pdf</a:t>
            </a:r>
            <a:r>
              <a:rPr lang="ru-RU" b="1" dirty="0"/>
              <a:t> </a:t>
            </a:r>
            <a:endParaRPr lang="ru-RU" dirty="0"/>
          </a:p>
          <a:p>
            <a:pPr marL="0" indent="0" algn="just">
              <a:lnSpc>
                <a:spcPct val="110000"/>
              </a:lnSpc>
              <a:buNone/>
            </a:pP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67861" y="694157"/>
            <a:ext cx="10515600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Срок создания программ – 30 мая 2022 г.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Отчётность – не позже 31 мая 2022 г.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15340" y="185991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Информация о разработке учителями-предметниками рабочих программ по учебным предметам, соответствующих требованиям обновлённых  ФГОГС, с использованием конструктора рабочих программ на сайте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edsoo.ru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таблицу заполняют руководители ШМО учителей русского языка и литературы по каждой школе и отправляют 31.05.22 руководителю РМО учителей русского языка и литературы </a:t>
            </a:r>
            <a:r>
              <a:rPr lang="ru-RU" sz="2400" b="1" dirty="0" err="1" smtClean="0">
                <a:solidFill>
                  <a:schemeClr val="accent2">
                    <a:lumMod val="75000"/>
                  </a:schemeClr>
                </a:solidFill>
              </a:rPr>
              <a:t>Слободяник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А.А. на электронный адрес: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1"/>
                </a:solidFill>
                <a:hlinkClick r:id="rId2"/>
              </a:rPr>
              <a:t>slobodyanik.ant@gmail.com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400" b="1" dirty="0">
              <a:solidFill>
                <a:schemeClr val="accent1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ru-RU" sz="2400" b="1" dirty="0">
              <a:solidFill>
                <a:schemeClr val="accent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1490" y="4697730"/>
            <a:ext cx="11178540" cy="148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549732"/>
              </p:ext>
            </p:extLst>
          </p:nvPr>
        </p:nvGraphicFramePr>
        <p:xfrm>
          <a:off x="491490" y="4884420"/>
          <a:ext cx="1117854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790"/>
                <a:gridCol w="2606040"/>
                <a:gridCol w="2388870"/>
                <a:gridCol w="2251710"/>
                <a:gridCol w="3326130"/>
              </a:tblGrid>
              <a:tr h="624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№</a:t>
                      </a: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п/п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ФИО учителя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Краткое наименование ООО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 </a:t>
                      </a:r>
                      <a:r>
                        <a:rPr lang="ru-RU" dirty="0" smtClean="0"/>
                        <a:t>рабочей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Указать статус рабочей </a:t>
                      </a:r>
                      <a:r>
                        <a:rPr lang="ru-RU" dirty="0" err="1" smtClean="0"/>
                        <a:t>прогаммы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Должна быть «завершённая рабочая программа»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Цель и задачи рабочей программы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</a:p>
          <a:p>
            <a:pPr marL="0" indent="0" algn="ctr">
              <a:buNone/>
            </a:pPr>
            <a:r>
              <a:rPr lang="ru-RU" b="1" i="1" dirty="0" smtClean="0"/>
              <a:t>Рабочие </a:t>
            </a:r>
            <a:r>
              <a:rPr lang="ru-RU" b="1" i="1" dirty="0"/>
              <a:t>программы по учебным предметам (курсам) являются составной частью содержательного раздела основной образовательной программы образовательного учреждения по уровням </a:t>
            </a:r>
            <a:r>
              <a:rPr lang="ru-RU" b="1" i="1" dirty="0" smtClean="0"/>
              <a:t>обучения </a:t>
            </a:r>
            <a:r>
              <a:rPr lang="ru-RU" b="1" i="1" dirty="0"/>
              <a:t>(ст. 2. Закона РФ «Об образовании в Российской Федерации</a:t>
            </a:r>
            <a:r>
              <a:rPr lang="ru-RU" b="1" i="1" dirty="0" smtClean="0"/>
              <a:t>»)</a:t>
            </a:r>
            <a:endParaRPr lang="ru-RU" b="1" i="1" dirty="0"/>
          </a:p>
          <a:p>
            <a:r>
              <a:rPr lang="ru-RU" b="1" dirty="0"/>
              <a:t>Цель рабочей программы</a:t>
            </a:r>
            <a:r>
              <a:rPr lang="ru-RU" dirty="0"/>
              <a:t>: обеспечить достижение планируемых результатов освоения основной образовательной программы по уровням обучения.</a:t>
            </a:r>
          </a:p>
          <a:p>
            <a:r>
              <a:rPr lang="ru-RU" b="1" dirty="0"/>
              <a:t>Задачи рабочей программы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дать представление о практической реализации федерального государственного образовательного стандарта при изучении отдельных предметов (курсов) и курсов внеурочной деятельности; </a:t>
            </a:r>
          </a:p>
          <a:p>
            <a:pPr marL="0" indent="0">
              <a:buNone/>
            </a:pPr>
            <a:r>
              <a:rPr lang="ru-RU" dirty="0" smtClean="0"/>
              <a:t>	- </a:t>
            </a:r>
            <a:r>
              <a:rPr lang="ru-RU" dirty="0"/>
              <a:t>определить содержание, объем, порядок изучения учебной дисциплины (курса) с учетом целей, задач и особенностей учебно-воспитательного процесса и программы воспитания образовательного учреждения и контингента обучающихся. </a:t>
            </a:r>
          </a:p>
        </p:txBody>
      </p:sp>
    </p:spTree>
    <p:extLst>
      <p:ext uri="{BB962C8B-B14F-4D97-AF65-F5344CB8AC3E}">
        <p14:creationId xmlns:p14="http://schemas.microsoft.com/office/powerpoint/2010/main" val="384091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Принципы составления рабочей программы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</a:t>
            </a:r>
            <a:r>
              <a:rPr lang="ru-RU" dirty="0"/>
              <a:t>Рабочие программы могут быть составлены педагогами образовательного учреждения с учетом примерных программ по отдельным учебным предметам (курсам) общего образования.</a:t>
            </a:r>
          </a:p>
          <a:p>
            <a:r>
              <a:rPr lang="ru-RU" dirty="0" smtClean="0"/>
              <a:t> </a:t>
            </a:r>
            <a:r>
              <a:rPr lang="ru-RU" dirty="0"/>
              <a:t>Количество часов, отводимых на освоение рабочей программы, должно соответствовать образовательной программе и учебному плану образовательной организации.</a:t>
            </a:r>
          </a:p>
          <a:p>
            <a:r>
              <a:rPr lang="ru-RU" dirty="0" smtClean="0"/>
              <a:t> </a:t>
            </a:r>
            <a:r>
              <a:rPr lang="ru-RU" dirty="0"/>
              <a:t>Обязательный минимум содержания каждой рабочей программы устанавливается в соответствии с требованиями к планируемым результатам федеральных государственных образовательных стандартов общего образования и примерными образовательными программами начального, основного общего образования.</a:t>
            </a:r>
          </a:p>
          <a:p>
            <a:r>
              <a:rPr lang="ru-RU" dirty="0" smtClean="0"/>
              <a:t> </a:t>
            </a:r>
            <a:r>
              <a:rPr lang="ru-RU" dirty="0"/>
              <a:t>Рабочие программы учебных предметов, учебных курсов (в том числе внеурочной деятельности), учебных модулей формируются с учетом рабочей программы воспитания.</a:t>
            </a:r>
          </a:p>
        </p:txBody>
      </p:sp>
    </p:spTree>
    <p:extLst>
      <p:ext uri="{BB962C8B-B14F-4D97-AF65-F5344CB8AC3E}">
        <p14:creationId xmlns:p14="http://schemas.microsoft.com/office/powerpoint/2010/main" val="87821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Структура, оформление и составляющие рабочей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3400" b="1" i="1" dirty="0" smtClean="0"/>
              <a:t>Структура </a:t>
            </a:r>
            <a:r>
              <a:rPr lang="ru-RU" sz="3400" b="1" i="1" dirty="0"/>
              <a:t>рабочей программы по учебному предмету, учебному курсу, учебному модулю в соответствии с обновленными ФГОС НОО, ФГОС ООО включает в себя три раздела:</a:t>
            </a:r>
          </a:p>
          <a:p>
            <a:r>
              <a:rPr lang="ru-RU" sz="3400" dirty="0"/>
              <a:t>Преамбула, которая включает в себя нормативные документы, на основе которых написана рабочая программа,  место предмета в учебном плане школы, учебник, особенности рабочей программы.</a:t>
            </a:r>
          </a:p>
          <a:p>
            <a:pPr marL="0" indent="0">
              <a:buNone/>
            </a:pPr>
            <a:r>
              <a:rPr lang="ru-RU" sz="3400" dirty="0"/>
              <a:t>1. Содержание учебного предмета, учебного курса, учебного модуля.</a:t>
            </a:r>
          </a:p>
          <a:p>
            <a:pPr marL="0" indent="0">
              <a:buNone/>
            </a:pPr>
            <a:r>
              <a:rPr lang="ru-RU" sz="3400" dirty="0"/>
              <a:t>2. Планируемые результаты освоения учебного предмета, учебного курса, учебного модуля.</a:t>
            </a:r>
          </a:p>
          <a:p>
            <a:pPr marL="0" indent="0">
              <a:buNone/>
            </a:pPr>
            <a:r>
              <a:rPr lang="ru-RU" sz="3400" dirty="0"/>
              <a:t>3</a:t>
            </a:r>
            <a:r>
              <a:rPr lang="ru-RU" sz="3400" dirty="0" smtClean="0"/>
              <a:t>. Тематическое </a:t>
            </a:r>
            <a:r>
              <a:rPr lang="ru-RU" sz="3400" dirty="0"/>
              <a:t>планирование с  указанием количества академических часов, отводимых на освоение каждой темы учебного предмета, учебного курса, учебного модуля и возможность использования по этой теме электронных (цифровых) образовательных ресурсов, являющихся учебно-методическими материалами (мультимедийные программы, электронные учебники и задачники, электронные библиотеки, виртуальные лаборатории, игровые программы, коллекции цифровых образовательных ресурсов</a:t>
            </a:r>
            <a:r>
              <a:rPr lang="ru-RU" sz="3400" dirty="0" smtClean="0"/>
              <a:t>) </a:t>
            </a:r>
            <a:endParaRPr lang="ru-RU" sz="3400" dirty="0"/>
          </a:p>
        </p:txBody>
      </p:sp>
    </p:spTree>
    <p:extLst>
      <p:ext uri="{BB962C8B-B14F-4D97-AF65-F5344CB8AC3E}">
        <p14:creationId xmlns:p14="http://schemas.microsoft.com/office/powerpoint/2010/main" val="283698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Структурные элементы рабочей программы учебного курса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i="1" dirty="0" smtClean="0"/>
              <a:t>Титульный </a:t>
            </a:r>
            <a:r>
              <a:rPr lang="ru-RU" b="1" i="1" dirty="0"/>
              <a:t>лист</a:t>
            </a:r>
            <a:r>
              <a:rPr lang="ru-RU" b="1" dirty="0"/>
              <a:t> рабочей программы должен содержать: </a:t>
            </a:r>
          </a:p>
          <a:p>
            <a:r>
              <a:rPr lang="ru-RU" dirty="0" smtClean="0"/>
              <a:t> </a:t>
            </a:r>
            <a:r>
              <a:rPr lang="ru-RU" dirty="0"/>
              <a:t>полное наименование образовательного учреждения (в соответствии с лицензией);</a:t>
            </a:r>
          </a:p>
          <a:p>
            <a:r>
              <a:rPr lang="ru-RU" dirty="0" smtClean="0"/>
              <a:t> </a:t>
            </a:r>
            <a:r>
              <a:rPr lang="ru-RU" dirty="0"/>
              <a:t>указание, что рабочая программа является приложением к основной образовательной ОУ;</a:t>
            </a:r>
          </a:p>
          <a:p>
            <a:r>
              <a:rPr lang="ru-RU" dirty="0" smtClean="0"/>
              <a:t>название </a:t>
            </a:r>
            <a:r>
              <a:rPr lang="ru-RU" dirty="0"/>
              <a:t>учебного курса, учебного предмета, учебного модуля; </a:t>
            </a:r>
          </a:p>
          <a:p>
            <a:r>
              <a:rPr lang="ru-RU" dirty="0" smtClean="0"/>
              <a:t> </a:t>
            </a:r>
            <a:r>
              <a:rPr lang="ru-RU" dirty="0"/>
              <a:t>Ф.И.О. педагога (педагогов, ШМО), разработавшего и реализующего учебный курс, предмет. Разработка   рабочей программы по предмету может стать результатом работы методического объединения учителей предметников, в этом случае по ней могут работать все учителя, преподающие этот предмет в данной образовательной организации;</a:t>
            </a:r>
          </a:p>
          <a:p>
            <a:r>
              <a:rPr lang="ru-RU" dirty="0" smtClean="0"/>
              <a:t> </a:t>
            </a:r>
            <a:r>
              <a:rPr lang="ru-RU" dirty="0"/>
              <a:t>класс (параллель), в котором изучается учебный курс;</a:t>
            </a:r>
          </a:p>
          <a:p>
            <a:r>
              <a:rPr lang="ru-RU" dirty="0" smtClean="0"/>
              <a:t> </a:t>
            </a:r>
            <a:r>
              <a:rPr lang="ru-RU" dirty="0"/>
              <a:t>учебный предмет, курс; </a:t>
            </a:r>
          </a:p>
          <a:p>
            <a:r>
              <a:rPr lang="ru-RU" dirty="0" smtClean="0"/>
              <a:t> </a:t>
            </a:r>
            <a:r>
              <a:rPr lang="ru-RU" dirty="0"/>
              <a:t>год составления рабочей программы.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68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Структура, оформление и составляющие рабочей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 smtClean="0"/>
              <a:t> </a:t>
            </a:r>
            <a:r>
              <a:rPr lang="ru-RU" b="1" i="1" dirty="0"/>
              <a:t>Преамбула</a:t>
            </a:r>
            <a:r>
              <a:rPr lang="ru-RU" i="1" dirty="0"/>
              <a:t>, </a:t>
            </a:r>
            <a:r>
              <a:rPr lang="ru-RU" dirty="0"/>
              <a:t>которая включает в себя нормативные документы, на основе которых написана рабочая программа, место предмета в учебном плане ОУ (к какой образовательной области относится предмет, в течение какого времени изучается, за счет каких часов реализуется, недельное и годовое количество часов, учебник; а </a:t>
            </a:r>
            <a:r>
              <a:rPr lang="ru-RU" dirty="0" smtClean="0"/>
              <a:t>также  </a:t>
            </a:r>
            <a:r>
              <a:rPr lang="ru-RU" dirty="0"/>
              <a:t>должна быть прописана обоснованность тех изменений и дополнений, которые отличают ее от примерной программы по предмету, особенности адресата рабочей программы (обучающиеся  с ОВЗ, на индивидуальном обучении на дому и т.д.).</a:t>
            </a:r>
          </a:p>
          <a:p>
            <a:r>
              <a:rPr lang="ru-RU" b="1" i="1" dirty="0" smtClean="0"/>
              <a:t>Содержание </a:t>
            </a:r>
            <a:r>
              <a:rPr lang="ru-RU" b="1" i="1" dirty="0"/>
              <a:t>учебного предмета</a:t>
            </a:r>
            <a:r>
              <a:rPr lang="ru-RU" i="1" dirty="0"/>
              <a:t>, курса</a:t>
            </a:r>
            <a:r>
              <a:rPr lang="ru-RU" dirty="0"/>
              <a:t> - должно отражать обязательный минимум содержания по предмету в соответствии с ФГОС НОО, ФГОС ООО и примерной программой по предмету.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296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1372</Words>
  <Application>Microsoft Office PowerPoint</Application>
  <PresentationFormat>Произвольный</PresentationFormat>
  <Paragraphs>83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Информационно-методическое совещание учителей русского языка и литературы Тосненского района  на тему  «Разработка учителями-предметниками рабочих программ по учебным предметам, соответствующих требованиям обновленных ФГОС»</vt:lpstr>
      <vt:lpstr>Цель  информационно-методического совещания</vt:lpstr>
      <vt:lpstr>Ссылки на видеоинструкцию по работе  с Конструктором рабочих программ</vt:lpstr>
      <vt:lpstr>Срок создания программ – 30 мая 2022 г. Отчётность – не позже 31 мая 2022 г.</vt:lpstr>
      <vt:lpstr>Цель и задачи рабочей программы</vt:lpstr>
      <vt:lpstr>Принципы составления рабочей программы</vt:lpstr>
      <vt:lpstr>Структура, оформление и составляющие рабочей программы</vt:lpstr>
      <vt:lpstr>Структурные элементы рабочей программы учебного курса</vt:lpstr>
      <vt:lpstr>Структура, оформление и составляющие рабочей программы</vt:lpstr>
      <vt:lpstr>Структура, оформление и составляющие рабочей программы</vt:lpstr>
      <vt:lpstr>Структура, оформление и составляющие рабочей программы</vt:lpstr>
      <vt:lpstr>Порядок разработки и утверждения рабочей программы</vt:lpstr>
      <vt:lpstr>Порядок разработки и утверждения рабочей программы</vt:lpstr>
      <vt:lpstr>Организационные вопросы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кабинет 16</cp:lastModifiedBy>
  <cp:revision>29</cp:revision>
  <dcterms:created xsi:type="dcterms:W3CDTF">2021-10-25T08:59:21Z</dcterms:created>
  <dcterms:modified xsi:type="dcterms:W3CDTF">2022-05-16T18:49:40Z</dcterms:modified>
</cp:coreProperties>
</file>