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889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796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5429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264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51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202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224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84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266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907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3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61940-E1BA-4B83-890C-C155C6925588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B9CD9-B424-4869-BF45-363530EBA69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15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04665"/>
            <a:ext cx="7846640" cy="1080119"/>
          </a:xfrm>
        </p:spPr>
        <p:txBody>
          <a:bodyPr>
            <a:normAutofit/>
          </a:bodyPr>
          <a:lstStyle/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7274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Этапы формирования детского коллектива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этап</a:t>
            </a:r>
            <a:r>
              <a:rPr lang="ru-RU" sz="2000" b="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19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коллектива педагог начинает в неорганизованной группе воспитанников, где уже возникли и действуют неформальные межличностные отношения. Здесь есть дружеские компании и враждующие «группировки», есть и обособленные интересы. На этом этапе педагог вынужден </a:t>
            </a:r>
            <a:r>
              <a:rPr lang="ru-RU" sz="19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 взаимодействовать с каждым воспитанником</a:t>
            </a:r>
            <a:r>
              <a:rPr lang="ru-RU" sz="19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потому что у них еще нет даже первоначальных переживаний общности цели, нет опыта коллективной деятельности.</a:t>
            </a:r>
          </a:p>
          <a:p>
            <a:pPr marL="0" indent="0" algn="just">
              <a:buNone/>
            </a:pPr>
            <a:r>
              <a:rPr lang="ru-RU" sz="19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</a:t>
            </a:r>
            <a:r>
              <a:rPr lang="ru-RU" sz="19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 ставит перед группой общественно значимые цели, добивается их принятия каждым из воспитанников, сам распределяет поручения, контролирует их выполнение, подводит итоги. Все это делается для того, чтобы между воспитанниками возникли </a:t>
            </a:r>
            <a:r>
              <a:rPr lang="ru-RU" sz="1900" b="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отношения организованной зависимости</a:t>
            </a:r>
            <a:r>
              <a:rPr lang="ru-RU" sz="19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как прообраз будущих коллективных отношений.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функция педагога – организаторская.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280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Задачи педагога  на первом этапе формирования детского коллектива:</a:t>
            </a:r>
            <a:r>
              <a:rPr lang="ru-RU" sz="2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27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5145435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ru-RU" b="0" i="0" dirty="0" smtClean="0">
              <a:solidFill>
                <a:srgbClr val="000000"/>
              </a:solidFill>
              <a:effectLst/>
              <a:latin typeface="Open Sans"/>
            </a:endParaRPr>
          </a:p>
          <a:p>
            <a:pPr algn="just">
              <a:lnSpc>
                <a:spcPct val="120000"/>
              </a:lnSpc>
              <a:buFont typeface="Arial"/>
              <a:buChar char="•"/>
            </a:pPr>
            <a:r>
              <a:rPr lang="ru-RU" b="0" i="0" dirty="0" smtClean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сблизить воспитанников, помочь им в короткий срок лучше узнать друг друга (интересы, способности, умения, характер и привычки);</a:t>
            </a:r>
          </a:p>
          <a:p>
            <a:pPr algn="just">
              <a:lnSpc>
                <a:spcPct val="120000"/>
              </a:lnSpc>
              <a:buFont typeface="Arial"/>
              <a:buChar char="•"/>
            </a:pPr>
            <a:r>
              <a:rPr lang="ru-RU" b="0" i="0" dirty="0" smtClean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найти интересные и нужные общие дела, которые оказались бы по силам всем воспитанникам и одновременно были бы достаточно увлекательны, чтобы все приняли в них участие и выразили себя;</a:t>
            </a:r>
          </a:p>
          <a:p>
            <a:pPr algn="just">
              <a:lnSpc>
                <a:spcPct val="120000"/>
              </a:lnSpc>
              <a:buFont typeface="Arial"/>
              <a:buChar char="•"/>
            </a:pPr>
            <a:r>
              <a:rPr lang="ru-RU" b="0" i="0" dirty="0" smtClean="0">
                <a:solidFill>
                  <a:srgbClr val="2424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— «проявить» актив, т.е. дать возможность самим воспитанникам увидеть в деле тех своих товарищей, кто раньше других принимает общественно значимую деятельность, кто более увлеченно участвует в общей работе, кто всегда приходит на помощь другим, кто жизнерадостен и с кем интересно общаться;</a:t>
            </a:r>
          </a:p>
          <a:p>
            <a:pPr algn="just">
              <a:lnSpc>
                <a:spcPct val="120000"/>
              </a:lnSpc>
            </a:pPr>
            <a:r>
              <a:rPr lang="ru-RU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каждому воспитаннику определить поручение, т.е. создать ему реальную возможность действовать в коллективе.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1794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этап.</a:t>
            </a:r>
          </a:p>
          <a:p>
            <a:pPr marL="0" indent="0">
              <a:buNone/>
            </a:pP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Педагогическое взаимодействие на этом этапе меняет свою форму, оно опосредуется. Начиная коллективную деятельность, педагог сначала «заражает» ею актив, делает активистов своими единомышленниками, помогает им выстроить весь проект дела, и теперь сами активисты, являясь участниками деятельности, распределяют поручения, подводят итоги, оценивают результаты.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торой этап в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формировании </a:t>
            </a:r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коллектива характеризуется, прежде всего, главным своим признаком: сложилось и действует эмоционально привлекательное для всех, активное, творческое деловое общение воспитанников, зародилось своеобразное самосознание коллектива.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ru-RU" sz="28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функция педагога – </a:t>
            </a:r>
            <a:r>
              <a:rPr lang="ru-RU" sz="2000" b="1" dirty="0" smtClean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СТИМУЛИРУЮЩАЯ.</a:t>
            </a:r>
            <a:endParaRPr lang="ru-RU" sz="2000" b="1" dirty="0">
              <a:solidFill>
                <a:srgbClr val="1F497D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09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педагога  на </a:t>
            </a:r>
            <a:r>
              <a:rPr lang="ru-RU" sz="2400" b="1" dirty="0" smtClean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втором </a:t>
            </a:r>
            <a:r>
              <a:rPr lang="ru-RU" sz="24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этапе формирования детского коллектива:</a:t>
            </a:r>
            <a:br>
              <a:rPr lang="ru-RU" sz="2400" b="1" dirty="0">
                <a:solidFill>
                  <a:srgbClr val="1F497D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актива </a:t>
            </a:r>
          </a:p>
          <a:p>
            <a:r>
              <a:rPr lang="ru-RU" sz="20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первичных коллективов.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844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Третий этап.</a:t>
            </a:r>
          </a:p>
          <a:p>
            <a:pPr marL="0" indent="0" algn="just">
              <a:buNone/>
            </a:pPr>
            <a:r>
              <a:rPr lang="ru-RU" sz="2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третьем этапе достигается высокий уровень сплоченности сознательности, организованности, ответственности членов коллектива.</a:t>
            </a:r>
          </a:p>
          <a:p>
            <a:pPr marL="0" indent="0" algn="just">
              <a:buNone/>
            </a:pPr>
            <a:r>
              <a:rPr lang="ru-RU" sz="2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 самостоятельно решает разнообразные задачи, переходит на уровень самоуправления.</a:t>
            </a:r>
          </a:p>
          <a:p>
            <a:pPr marL="0" indent="0" algn="just">
              <a:buNone/>
            </a:pPr>
            <a:r>
              <a:rPr lang="ru-RU" sz="2200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этого этапа характерно наличие положительного психологического климата, доброжелательного фона взаимоотношений, эмоционального сопереживания, сочувствия друг к другу.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b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Коллектив начинает функционировать как субъект воспитания, и воспитатель воспринимается членами коллектива как старший товарищ, уважаемый и авторитетный участник общих дел. Но за воспитателем остается решение тех проблем, которые требуют профессиональной педагогической подготовки и соответствующих должностных полномочий, на нем лежит и самое главное — ответственность за жизнь и здоровье детей.</a:t>
            </a:r>
          </a:p>
          <a:p>
            <a:pPr marL="0" indent="0" algn="just">
              <a:buNone/>
            </a:pP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функция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 – наблюдение и </a:t>
            </a:r>
            <a:r>
              <a:rPr lang="ru-RU" sz="2400" b="1" i="0" dirty="0" smtClean="0">
                <a:solidFill>
                  <a:schemeClr val="tx2">
                    <a:lumMod val="75000"/>
                  </a:schemeClr>
                </a:solidFill>
                <a:effectLst/>
                <a:latin typeface="Times New Roman"/>
              </a:rPr>
              <a:t>организация перспективных устремлений воспитанников.</a:t>
            </a:r>
            <a:endParaRPr lang="ru-RU" sz="22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8396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328</Words>
  <Application>Microsoft Office PowerPoint</Application>
  <PresentationFormat>Экран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Этапы формирования детского коллектива</vt:lpstr>
      <vt:lpstr> Задачи педагога  на первом этапе формирования детского коллектива: </vt:lpstr>
      <vt:lpstr>Презентация PowerPoint</vt:lpstr>
      <vt:lpstr>Задачи педагога  на втором этапе формирования детского коллектива: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Чтобы стать коллективом, группа должна пройти нелегкий путь качественных преобразований. На этом пути А.С. Макаренко выделяет несколько этапов.</dc:title>
  <dc:creator>Хом</dc:creator>
  <cp:lastModifiedBy>Хом</cp:lastModifiedBy>
  <cp:revision>8</cp:revision>
  <dcterms:created xsi:type="dcterms:W3CDTF">2020-01-30T14:09:46Z</dcterms:created>
  <dcterms:modified xsi:type="dcterms:W3CDTF">2020-01-30T16:13:48Z</dcterms:modified>
</cp:coreProperties>
</file>